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7" r:id="rId4"/>
    <p:sldId id="258" r:id="rId5"/>
    <p:sldId id="259" r:id="rId6"/>
    <p:sldId id="260" r:id="rId7"/>
    <p:sldId id="261" r:id="rId8"/>
    <p:sldId id="262"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66CC"/>
    <a:srgbClr val="F6FD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0E7539D-E6A4-46FA-A6E2-9BA68F4E2487}" type="datetimeFigureOut">
              <a:rPr lang="en-GB" smtClean="0"/>
              <a:t>10/07/2020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CCAA50-BE3B-4E2A-8417-7DE60CFD04C4}" type="slidenum">
              <a:rPr lang="en-GB" smtClean="0"/>
              <a:t>‹#›</a:t>
            </a:fld>
            <a:endParaRPr lang="en-GB"/>
          </a:p>
        </p:txBody>
      </p:sp>
    </p:spTree>
    <p:extLst>
      <p:ext uri="{BB962C8B-B14F-4D97-AF65-F5344CB8AC3E}">
        <p14:creationId xmlns:p14="http://schemas.microsoft.com/office/powerpoint/2010/main" val="2805861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0E7539D-E6A4-46FA-A6E2-9BA68F4E2487}" type="datetimeFigureOut">
              <a:rPr lang="en-GB" smtClean="0"/>
              <a:t>10/07/2020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CCAA50-BE3B-4E2A-8417-7DE60CFD04C4}" type="slidenum">
              <a:rPr lang="en-GB" smtClean="0"/>
              <a:t>‹#›</a:t>
            </a:fld>
            <a:endParaRPr lang="en-GB"/>
          </a:p>
        </p:txBody>
      </p:sp>
    </p:spTree>
    <p:extLst>
      <p:ext uri="{BB962C8B-B14F-4D97-AF65-F5344CB8AC3E}">
        <p14:creationId xmlns:p14="http://schemas.microsoft.com/office/powerpoint/2010/main" val="3081616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0E7539D-E6A4-46FA-A6E2-9BA68F4E2487}" type="datetimeFigureOut">
              <a:rPr lang="en-GB" smtClean="0"/>
              <a:t>10/07/2020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CCAA50-BE3B-4E2A-8417-7DE60CFD04C4}" type="slidenum">
              <a:rPr lang="en-GB" smtClean="0"/>
              <a:t>‹#›</a:t>
            </a:fld>
            <a:endParaRPr lang="en-GB"/>
          </a:p>
        </p:txBody>
      </p:sp>
    </p:spTree>
    <p:extLst>
      <p:ext uri="{BB962C8B-B14F-4D97-AF65-F5344CB8AC3E}">
        <p14:creationId xmlns:p14="http://schemas.microsoft.com/office/powerpoint/2010/main" val="233693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0E7539D-E6A4-46FA-A6E2-9BA68F4E2487}" type="datetimeFigureOut">
              <a:rPr lang="en-GB" smtClean="0"/>
              <a:t>10/07/2020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CCAA50-BE3B-4E2A-8417-7DE60CFD04C4}" type="slidenum">
              <a:rPr lang="en-GB" smtClean="0"/>
              <a:t>‹#›</a:t>
            </a:fld>
            <a:endParaRPr lang="en-GB"/>
          </a:p>
        </p:txBody>
      </p:sp>
    </p:spTree>
    <p:extLst>
      <p:ext uri="{BB962C8B-B14F-4D97-AF65-F5344CB8AC3E}">
        <p14:creationId xmlns:p14="http://schemas.microsoft.com/office/powerpoint/2010/main" val="3508878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0E7539D-E6A4-46FA-A6E2-9BA68F4E2487}" type="datetimeFigureOut">
              <a:rPr lang="en-GB" smtClean="0"/>
              <a:t>10/07/2020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CCAA50-BE3B-4E2A-8417-7DE60CFD04C4}" type="slidenum">
              <a:rPr lang="en-GB" smtClean="0"/>
              <a:t>‹#›</a:t>
            </a:fld>
            <a:endParaRPr lang="en-GB"/>
          </a:p>
        </p:txBody>
      </p:sp>
    </p:spTree>
    <p:extLst>
      <p:ext uri="{BB962C8B-B14F-4D97-AF65-F5344CB8AC3E}">
        <p14:creationId xmlns:p14="http://schemas.microsoft.com/office/powerpoint/2010/main" val="1024481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0E7539D-E6A4-46FA-A6E2-9BA68F4E2487}" type="datetimeFigureOut">
              <a:rPr lang="en-GB" smtClean="0"/>
              <a:t>10/07/2020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CCAA50-BE3B-4E2A-8417-7DE60CFD04C4}" type="slidenum">
              <a:rPr lang="en-GB" smtClean="0"/>
              <a:t>‹#›</a:t>
            </a:fld>
            <a:endParaRPr lang="en-GB"/>
          </a:p>
        </p:txBody>
      </p:sp>
    </p:spTree>
    <p:extLst>
      <p:ext uri="{BB962C8B-B14F-4D97-AF65-F5344CB8AC3E}">
        <p14:creationId xmlns:p14="http://schemas.microsoft.com/office/powerpoint/2010/main" val="130740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0E7539D-E6A4-46FA-A6E2-9BA68F4E2487}" type="datetimeFigureOut">
              <a:rPr lang="en-GB" smtClean="0"/>
              <a:t>10/07/2020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CCCAA50-BE3B-4E2A-8417-7DE60CFD04C4}" type="slidenum">
              <a:rPr lang="en-GB" smtClean="0"/>
              <a:t>‹#›</a:t>
            </a:fld>
            <a:endParaRPr lang="en-GB"/>
          </a:p>
        </p:txBody>
      </p:sp>
    </p:spTree>
    <p:extLst>
      <p:ext uri="{BB962C8B-B14F-4D97-AF65-F5344CB8AC3E}">
        <p14:creationId xmlns:p14="http://schemas.microsoft.com/office/powerpoint/2010/main" val="1289942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0E7539D-E6A4-46FA-A6E2-9BA68F4E2487}" type="datetimeFigureOut">
              <a:rPr lang="en-GB" smtClean="0"/>
              <a:t>10/07/2020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CCCAA50-BE3B-4E2A-8417-7DE60CFD04C4}" type="slidenum">
              <a:rPr lang="en-GB" smtClean="0"/>
              <a:t>‹#›</a:t>
            </a:fld>
            <a:endParaRPr lang="en-GB"/>
          </a:p>
        </p:txBody>
      </p:sp>
    </p:spTree>
    <p:extLst>
      <p:ext uri="{BB962C8B-B14F-4D97-AF65-F5344CB8AC3E}">
        <p14:creationId xmlns:p14="http://schemas.microsoft.com/office/powerpoint/2010/main" val="1175091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E7539D-E6A4-46FA-A6E2-9BA68F4E2487}" type="datetimeFigureOut">
              <a:rPr lang="en-GB" smtClean="0"/>
              <a:t>10/07/2020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CCCAA50-BE3B-4E2A-8417-7DE60CFD04C4}" type="slidenum">
              <a:rPr lang="en-GB" smtClean="0"/>
              <a:t>‹#›</a:t>
            </a:fld>
            <a:endParaRPr lang="en-GB"/>
          </a:p>
        </p:txBody>
      </p:sp>
    </p:spTree>
    <p:extLst>
      <p:ext uri="{BB962C8B-B14F-4D97-AF65-F5344CB8AC3E}">
        <p14:creationId xmlns:p14="http://schemas.microsoft.com/office/powerpoint/2010/main" val="2756863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0E7539D-E6A4-46FA-A6E2-9BA68F4E2487}" type="datetimeFigureOut">
              <a:rPr lang="en-GB" smtClean="0"/>
              <a:t>10/07/2020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CCAA50-BE3B-4E2A-8417-7DE60CFD04C4}" type="slidenum">
              <a:rPr lang="en-GB" smtClean="0"/>
              <a:t>‹#›</a:t>
            </a:fld>
            <a:endParaRPr lang="en-GB"/>
          </a:p>
        </p:txBody>
      </p:sp>
    </p:spTree>
    <p:extLst>
      <p:ext uri="{BB962C8B-B14F-4D97-AF65-F5344CB8AC3E}">
        <p14:creationId xmlns:p14="http://schemas.microsoft.com/office/powerpoint/2010/main" val="3608486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0E7539D-E6A4-46FA-A6E2-9BA68F4E2487}" type="datetimeFigureOut">
              <a:rPr lang="en-GB" smtClean="0"/>
              <a:t>10/07/2020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CCAA50-BE3B-4E2A-8417-7DE60CFD04C4}" type="slidenum">
              <a:rPr lang="en-GB" smtClean="0"/>
              <a:t>‹#›</a:t>
            </a:fld>
            <a:endParaRPr lang="en-GB"/>
          </a:p>
        </p:txBody>
      </p:sp>
    </p:spTree>
    <p:extLst>
      <p:ext uri="{BB962C8B-B14F-4D97-AF65-F5344CB8AC3E}">
        <p14:creationId xmlns:p14="http://schemas.microsoft.com/office/powerpoint/2010/main" val="2564324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E7539D-E6A4-46FA-A6E2-9BA68F4E2487}" type="datetimeFigureOut">
              <a:rPr lang="en-GB" smtClean="0"/>
              <a:t>10/07/2020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CAA50-BE3B-4E2A-8417-7DE60CFD04C4}" type="slidenum">
              <a:rPr lang="en-GB" smtClean="0"/>
              <a:t>‹#›</a:t>
            </a:fld>
            <a:endParaRPr lang="en-GB"/>
          </a:p>
        </p:txBody>
      </p:sp>
    </p:spTree>
    <p:extLst>
      <p:ext uri="{BB962C8B-B14F-4D97-AF65-F5344CB8AC3E}">
        <p14:creationId xmlns:p14="http://schemas.microsoft.com/office/powerpoint/2010/main" val="17010643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34" y="0"/>
            <a:ext cx="12182066" cy="4966855"/>
          </a:xfrm>
          <a:solidFill>
            <a:schemeClr val="accent2">
              <a:lumMod val="20000"/>
              <a:lumOff val="80000"/>
            </a:schemeClr>
          </a:solidFill>
        </p:spPr>
        <p:txBody>
          <a:bodyPr/>
          <a:lstStyle/>
          <a:p>
            <a:r>
              <a:rPr lang="en-GB" dirty="0" smtClean="0">
                <a:latin typeface="Sassoon Infant Std" panose="020B0503020103030203" pitchFamily="34" charset="0"/>
              </a:rPr>
              <a:t>Mrs Fear’s Class</a:t>
            </a:r>
            <a:br>
              <a:rPr lang="en-GB" dirty="0" smtClean="0">
                <a:latin typeface="Sassoon Infant Std" panose="020B0503020103030203" pitchFamily="34" charset="0"/>
              </a:rPr>
            </a:br>
            <a:r>
              <a:rPr lang="en-GB" dirty="0" smtClean="0">
                <a:latin typeface="Sassoon Infant Std" panose="020B0503020103030203" pitchFamily="34" charset="0"/>
              </a:rPr>
              <a:t>2020 - 2021 </a:t>
            </a:r>
            <a:endParaRPr lang="en-GB" dirty="0">
              <a:latin typeface="Sassoon Infant Std" panose="020B0503020103030203" pitchFamily="34" charset="0"/>
            </a:endParaRPr>
          </a:p>
        </p:txBody>
      </p:sp>
      <p:sp>
        <p:nvSpPr>
          <p:cNvPr id="6" name="TextBox 5"/>
          <p:cNvSpPr txBox="1"/>
          <p:nvPr/>
        </p:nvSpPr>
        <p:spPr>
          <a:xfrm>
            <a:off x="0" y="4966855"/>
            <a:ext cx="12192000" cy="1891145"/>
          </a:xfrm>
          <a:prstGeom prst="rect">
            <a:avLst/>
          </a:prstGeom>
          <a:solidFill>
            <a:schemeClr val="accent2">
              <a:lumMod val="20000"/>
              <a:lumOff val="80000"/>
            </a:schemeClr>
          </a:solidFill>
        </p:spPr>
        <p:txBody>
          <a:bodyPr wrap="square" rtlCol="0">
            <a:spAutoFit/>
          </a:bodyPr>
          <a:lstStyle/>
          <a:p>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415692" cy="6858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6549" y="1916947"/>
            <a:ext cx="3615282" cy="4738246"/>
          </a:xfrm>
          <a:prstGeom prst="rect">
            <a:avLst/>
          </a:prstGeom>
        </p:spPr>
      </p:pic>
    </p:spTree>
    <p:extLst>
      <p:ext uri="{BB962C8B-B14F-4D97-AF65-F5344CB8AC3E}">
        <p14:creationId xmlns:p14="http://schemas.microsoft.com/office/powerpoint/2010/main" val="34549342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66FF"/>
        </a:solidFill>
        <a:effectLst/>
      </p:bgPr>
    </p:bg>
    <p:spTree>
      <p:nvGrpSpPr>
        <p:cNvPr id="1" name=""/>
        <p:cNvGrpSpPr/>
        <p:nvPr/>
      </p:nvGrpSpPr>
      <p:grpSpPr>
        <a:xfrm>
          <a:off x="0" y="0"/>
          <a:ext cx="0" cy="0"/>
          <a:chOff x="0" y="0"/>
          <a:chExt cx="0" cy="0"/>
        </a:xfrm>
      </p:grpSpPr>
      <p:sp>
        <p:nvSpPr>
          <p:cNvPr id="2" name="TextBox 1"/>
          <p:cNvSpPr txBox="1"/>
          <p:nvPr/>
        </p:nvSpPr>
        <p:spPr>
          <a:xfrm>
            <a:off x="262803" y="0"/>
            <a:ext cx="8410934" cy="3170099"/>
          </a:xfrm>
          <a:prstGeom prst="rect">
            <a:avLst/>
          </a:prstGeom>
          <a:noFill/>
        </p:spPr>
        <p:txBody>
          <a:bodyPr wrap="square" rtlCol="0">
            <a:spAutoFit/>
          </a:bodyPr>
          <a:lstStyle/>
          <a:p>
            <a:r>
              <a:rPr lang="en-GB" sz="4400" dirty="0" smtClean="0">
                <a:latin typeface="Sassoon Infant Std" panose="020B0503020103030203" pitchFamily="34" charset="0"/>
              </a:rPr>
              <a:t>Meet our team.</a:t>
            </a:r>
          </a:p>
          <a:p>
            <a:endParaRPr lang="en-GB" sz="2800" dirty="0" smtClean="0">
              <a:latin typeface="Sassoon Infant Std" panose="020B0503020103030203" pitchFamily="34" charset="0"/>
            </a:endParaRPr>
          </a:p>
          <a:p>
            <a:r>
              <a:rPr lang="en-GB" sz="2800" dirty="0" smtClean="0">
                <a:latin typeface="Sassoon Infant Std" panose="020B0503020103030203" pitchFamily="34" charset="0"/>
              </a:rPr>
              <a:t>I am Mrs Fear. I will be your teacher this year. We will have a great year together, getting to know each other, learning and having fun.</a:t>
            </a:r>
            <a:endParaRPr lang="en-GB" sz="4400" dirty="0">
              <a:latin typeface="Sassoon Infant Std" panose="020B0503020103030203" pitchFamily="34" charset="0"/>
            </a:endParaRPr>
          </a:p>
          <a:p>
            <a:endParaRPr lang="en-GB" sz="4400" dirty="0" smtClean="0">
              <a:latin typeface="+mj-lt"/>
            </a:endParaRPr>
          </a:p>
        </p:txBody>
      </p:sp>
      <p:sp>
        <p:nvSpPr>
          <p:cNvPr id="3" name="TextBox 2"/>
          <p:cNvSpPr txBox="1"/>
          <p:nvPr/>
        </p:nvSpPr>
        <p:spPr>
          <a:xfrm>
            <a:off x="4794068" y="3725845"/>
            <a:ext cx="6844937" cy="1384995"/>
          </a:xfrm>
          <a:prstGeom prst="rect">
            <a:avLst/>
          </a:prstGeom>
          <a:noFill/>
        </p:spPr>
        <p:txBody>
          <a:bodyPr wrap="square" rtlCol="0">
            <a:spAutoFit/>
          </a:bodyPr>
          <a:lstStyle/>
          <a:p>
            <a:r>
              <a:rPr lang="en-GB" sz="2800" dirty="0" smtClean="0">
                <a:latin typeface="Sassoon Infant Std" panose="020B0503020103030203" pitchFamily="34" charset="0"/>
              </a:rPr>
              <a:t>We are Mrs </a:t>
            </a:r>
            <a:r>
              <a:rPr lang="en-GB" sz="2800" dirty="0" err="1" smtClean="0">
                <a:latin typeface="Sassoon Infant Std" panose="020B0503020103030203" pitchFamily="34" charset="0"/>
              </a:rPr>
              <a:t>Goodison</a:t>
            </a:r>
            <a:r>
              <a:rPr lang="en-GB" sz="2800" dirty="0" smtClean="0">
                <a:latin typeface="Sassoon Infant Std" panose="020B0503020103030203" pitchFamily="34" charset="0"/>
              </a:rPr>
              <a:t> and Miss </a:t>
            </a:r>
            <a:r>
              <a:rPr lang="en-GB" sz="2800" dirty="0" err="1" smtClean="0">
                <a:latin typeface="Sassoon Infant Std" panose="020B0503020103030203" pitchFamily="34" charset="0"/>
              </a:rPr>
              <a:t>Tuxford</a:t>
            </a:r>
            <a:r>
              <a:rPr lang="en-GB" sz="2800" dirty="0">
                <a:latin typeface="Sassoon Infant Std" panose="020B0503020103030203" pitchFamily="34" charset="0"/>
              </a:rPr>
              <a:t>.</a:t>
            </a:r>
            <a:r>
              <a:rPr lang="en-GB" sz="2800" dirty="0" smtClean="0">
                <a:latin typeface="Sassoon Infant Std" panose="020B0503020103030203" pitchFamily="34" charset="0"/>
              </a:rPr>
              <a:t> We are your teaching assistants and are really looking forward to teaching you all this year. </a:t>
            </a:r>
            <a:endParaRPr lang="en-GB" sz="2800" dirty="0">
              <a:latin typeface="Sassoon Infant Std" panose="020B0503020103030203" pitchFamily="34" charset="0"/>
            </a:endParaRPr>
          </a:p>
        </p:txBody>
      </p:sp>
      <p:pic>
        <p:nvPicPr>
          <p:cNvPr id="1026" name="Picture 2" descr="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1891" y="503099"/>
            <a:ext cx="230505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155" y="3706796"/>
            <a:ext cx="1590675" cy="19621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9324" y="3725845"/>
            <a:ext cx="1743075" cy="1943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2304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4670474"/>
            <a:ext cx="12191999" cy="2532185"/>
          </a:xfrm>
        </p:spPr>
        <p:txBody>
          <a:bodyPr>
            <a:normAutofit fontScale="90000"/>
          </a:bodyPr>
          <a:lstStyle/>
          <a:p>
            <a:r>
              <a:rPr lang="en-GB" sz="3200" dirty="0" smtClean="0">
                <a:latin typeface="Sassoon Infant Std" panose="020B0503020103030203" pitchFamily="34" charset="0"/>
              </a:rPr>
              <a:t>Hello everyone, I am so pleased that you will be joining our class in September.</a:t>
            </a:r>
            <a:br>
              <a:rPr lang="en-GB" sz="3200" dirty="0" smtClean="0">
                <a:latin typeface="Sassoon Infant Std" panose="020B0503020103030203" pitchFamily="34" charset="0"/>
              </a:rPr>
            </a:br>
            <a:r>
              <a:rPr lang="en-GB" sz="3200" dirty="0" smtClean="0">
                <a:latin typeface="Sassoon Infant Std" panose="020B0503020103030203" pitchFamily="34" charset="0"/>
              </a:rPr>
              <a:t/>
            </a:r>
            <a:br>
              <a:rPr lang="en-GB" sz="3200" dirty="0" smtClean="0">
                <a:latin typeface="Sassoon Infant Std" panose="020B0503020103030203" pitchFamily="34" charset="0"/>
              </a:rPr>
            </a:br>
            <a:r>
              <a:rPr lang="en-GB" sz="3200" dirty="0" smtClean="0">
                <a:latin typeface="Sassoon Infant Std" panose="020B0503020103030203" pitchFamily="34" charset="0"/>
              </a:rPr>
              <a:t>I love art and being creative so hopefully you will show me how creative you can be with your ideas</a:t>
            </a:r>
            <a:r>
              <a:rPr lang="en-GB" sz="3200" smtClean="0">
                <a:latin typeface="Sassoon Infant Std" panose="020B0503020103030203" pitchFamily="34" charset="0"/>
              </a:rPr>
              <a:t>, drawings, paintings </a:t>
            </a:r>
            <a:r>
              <a:rPr lang="en-GB" sz="3200" dirty="0" smtClean="0">
                <a:latin typeface="Sassoon Infant Std" panose="020B0503020103030203" pitchFamily="34" charset="0"/>
              </a:rPr>
              <a:t>and words. I like to sing, dance and be active so we will be including activities like this during our day.</a:t>
            </a:r>
            <a:r>
              <a:rPr lang="en-GB" sz="2400" dirty="0" smtClean="0">
                <a:latin typeface="+mn-lt"/>
              </a:rPr>
              <a:t/>
            </a:r>
            <a:br>
              <a:rPr lang="en-GB" sz="2400" dirty="0" smtClean="0">
                <a:latin typeface="+mn-lt"/>
              </a:rPr>
            </a:br>
            <a:r>
              <a:rPr lang="en-GB" sz="2400" dirty="0" smtClean="0">
                <a:latin typeface="+mn-lt"/>
              </a:rPr>
              <a:t/>
            </a:r>
            <a:br>
              <a:rPr lang="en-GB" sz="2400" dirty="0" smtClean="0">
                <a:latin typeface="+mn-lt"/>
              </a:rPr>
            </a:br>
            <a:r>
              <a:rPr lang="en-GB" sz="2400" dirty="0">
                <a:latin typeface="+mn-lt"/>
              </a:rPr>
              <a:t/>
            </a:r>
            <a:br>
              <a:rPr lang="en-GB" sz="2400" dirty="0">
                <a:latin typeface="+mn-lt"/>
              </a:rPr>
            </a:br>
            <a:endParaRPr lang="en-GB" sz="2400" dirty="0">
              <a:latin typeface="+mn-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9138" y="194585"/>
            <a:ext cx="5833722" cy="4012115"/>
          </a:xfrm>
          <a:prstGeom prst="rect">
            <a:avLst/>
          </a:prstGeom>
        </p:spPr>
      </p:pic>
    </p:spTree>
    <p:extLst>
      <p:ext uri="{BB962C8B-B14F-4D97-AF65-F5344CB8AC3E}">
        <p14:creationId xmlns:p14="http://schemas.microsoft.com/office/powerpoint/2010/main" val="7290193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3219" y="787155"/>
            <a:ext cx="5190979" cy="5444832"/>
          </a:xfrm>
        </p:spPr>
        <p:txBody>
          <a:bodyPr>
            <a:normAutofit/>
          </a:bodyPr>
          <a:lstStyle/>
          <a:p>
            <a:r>
              <a:rPr lang="en-GB" sz="2400" dirty="0" smtClean="0">
                <a:latin typeface="Sassoon Infant Std" panose="020B0503020103030203" pitchFamily="34" charset="0"/>
              </a:rPr>
              <a:t>I think that to be kind is the most important thing you can be so that is what I want from everyone in our class.</a:t>
            </a:r>
            <a:r>
              <a:rPr lang="en-GB" sz="2400" dirty="0">
                <a:latin typeface="Sassoon Infant Std" panose="020B0503020103030203" pitchFamily="34" charset="0"/>
              </a:rPr>
              <a:t> </a:t>
            </a:r>
            <a:r>
              <a:rPr lang="en-GB" sz="2400" dirty="0" smtClean="0">
                <a:latin typeface="Sassoon Infant Std" panose="020B0503020103030203" pitchFamily="34" charset="0"/>
              </a:rPr>
              <a:t>We will use kind words to talk to each other and try to be helpful to every body. If you are feeling unsettled or worried about something, Mrs </a:t>
            </a:r>
            <a:r>
              <a:rPr lang="en-GB" sz="2400" dirty="0" err="1" smtClean="0">
                <a:latin typeface="Sassoon Infant Std" panose="020B0503020103030203" pitchFamily="34" charset="0"/>
              </a:rPr>
              <a:t>Goodison</a:t>
            </a:r>
            <a:r>
              <a:rPr lang="en-GB" sz="2400" dirty="0" smtClean="0">
                <a:latin typeface="Sassoon Infant Std" panose="020B0503020103030203" pitchFamily="34" charset="0"/>
              </a:rPr>
              <a:t>, Miss </a:t>
            </a:r>
            <a:r>
              <a:rPr lang="en-GB" sz="2400" dirty="0" err="1" smtClean="0">
                <a:latin typeface="Sassoon Infant Std" panose="020B0503020103030203" pitchFamily="34" charset="0"/>
              </a:rPr>
              <a:t>Tuxford</a:t>
            </a:r>
            <a:r>
              <a:rPr lang="en-GB" sz="2400" dirty="0" smtClean="0">
                <a:latin typeface="Sassoon Infant Std" panose="020B0503020103030203" pitchFamily="34" charset="0"/>
              </a:rPr>
              <a:t> or myself will always be there to listen and help you. We are a team and we work together to solve any problem – however big or small.</a:t>
            </a:r>
            <a:r>
              <a:rPr lang="en-GB" sz="2400" dirty="0" smtClean="0"/>
              <a:t/>
            </a:r>
            <a:br>
              <a:rPr lang="en-GB" sz="2400" dirty="0" smtClean="0"/>
            </a:br>
            <a:endParaRPr lang="en-GB"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6983" y="-350520"/>
            <a:ext cx="7208520" cy="7208520"/>
          </a:xfrm>
          <a:prstGeom prst="rect">
            <a:avLst/>
          </a:prstGeom>
        </p:spPr>
      </p:pic>
      <p:sp>
        <p:nvSpPr>
          <p:cNvPr id="7" name="TextBox 6"/>
          <p:cNvSpPr txBox="1"/>
          <p:nvPr/>
        </p:nvSpPr>
        <p:spPr>
          <a:xfrm>
            <a:off x="7002781" y="2433711"/>
            <a:ext cx="3516923" cy="1200329"/>
          </a:xfrm>
          <a:prstGeom prst="rect">
            <a:avLst/>
          </a:prstGeom>
          <a:noFill/>
        </p:spPr>
        <p:txBody>
          <a:bodyPr wrap="square" rtlCol="0">
            <a:spAutoFit/>
          </a:bodyPr>
          <a:lstStyle/>
          <a:p>
            <a:r>
              <a:rPr lang="en-GB" sz="7200" dirty="0" smtClean="0">
                <a:latin typeface="Sassoon Infant Std" panose="020B0503020103030203" pitchFamily="34" charset="0"/>
              </a:rPr>
              <a:t>Kindness</a:t>
            </a:r>
            <a:endParaRPr lang="en-GB" sz="7200" dirty="0">
              <a:latin typeface="Sassoon Infant Std" panose="020B0503020103030203" pitchFamily="34" charset="0"/>
            </a:endParaRPr>
          </a:p>
        </p:txBody>
      </p:sp>
    </p:spTree>
    <p:extLst>
      <p:ext uri="{BB962C8B-B14F-4D97-AF65-F5344CB8AC3E}">
        <p14:creationId xmlns:p14="http://schemas.microsoft.com/office/powerpoint/2010/main" val="19227280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2918402"/>
          </a:xfrm>
        </p:spPr>
        <p:txBody>
          <a:bodyPr>
            <a:normAutofit/>
          </a:bodyPr>
          <a:lstStyle/>
          <a:p>
            <a:r>
              <a:rPr lang="en-GB" sz="2800" dirty="0">
                <a:latin typeface="Sassoon Infant Std" panose="020B0503020103030203" pitchFamily="34" charset="0"/>
              </a:rPr>
              <a:t>I</a:t>
            </a:r>
            <a:r>
              <a:rPr lang="en-GB" sz="2800" dirty="0" smtClean="0">
                <a:latin typeface="Sassoon Infant Std" panose="020B0503020103030203" pitchFamily="34" charset="0"/>
              </a:rPr>
              <a:t> love books and the magical places that they can take you to.</a:t>
            </a:r>
            <a:br>
              <a:rPr lang="en-GB" sz="2800" dirty="0" smtClean="0">
                <a:latin typeface="Sassoon Infant Std" panose="020B0503020103030203" pitchFamily="34" charset="0"/>
              </a:rPr>
            </a:br>
            <a:r>
              <a:rPr lang="en-GB" sz="2800" dirty="0" smtClean="0">
                <a:latin typeface="Sassoon Infant Std" panose="020B0503020103030203" pitchFamily="34" charset="0"/>
              </a:rPr>
              <a:t>We will read a story to you at the end of every day and will use stories in our lessons to help give us ideas. We will look at a mixture of types of books – longer chapter books, picture books, books with no words, and non-fiction books. </a:t>
            </a:r>
            <a:br>
              <a:rPr lang="en-GB" sz="2800" dirty="0" smtClean="0">
                <a:latin typeface="Sassoon Infant Std" panose="020B0503020103030203" pitchFamily="34" charset="0"/>
              </a:rPr>
            </a:br>
            <a:r>
              <a:rPr lang="en-GB" sz="2800" dirty="0" smtClean="0">
                <a:latin typeface="Sassoon Infant Std" panose="020B0503020103030203" pitchFamily="34" charset="0"/>
              </a:rPr>
              <a:t>You can also look forward to taking part in reading and book days as a whole school.</a:t>
            </a:r>
            <a:endParaRPr lang="en-GB" sz="2800" dirty="0">
              <a:latin typeface="Sassoon Infant Std" panose="020B0503020103030203"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7725" y="3383280"/>
            <a:ext cx="4267344" cy="318733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5565" y="3383280"/>
            <a:ext cx="4267344" cy="3187337"/>
          </a:xfrm>
          <a:prstGeom prst="rect">
            <a:avLst/>
          </a:prstGeom>
        </p:spPr>
      </p:pic>
    </p:spTree>
    <p:extLst>
      <p:ext uri="{BB962C8B-B14F-4D97-AF65-F5344CB8AC3E}">
        <p14:creationId xmlns:p14="http://schemas.microsoft.com/office/powerpoint/2010/main" val="30017370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1609" y="28468"/>
            <a:ext cx="8575271" cy="2263145"/>
          </a:xfrm>
        </p:spPr>
        <p:txBody>
          <a:bodyPr>
            <a:normAutofit/>
          </a:bodyPr>
          <a:lstStyle/>
          <a:p>
            <a:r>
              <a:rPr lang="en-GB" dirty="0" smtClean="0">
                <a:latin typeface="Sassoon Infant Std" panose="020B0503020103030203" pitchFamily="34" charset="0"/>
              </a:rPr>
              <a:t>We love PE!</a:t>
            </a:r>
            <a:br>
              <a:rPr lang="en-GB" dirty="0" smtClean="0">
                <a:latin typeface="Sassoon Infant Std" panose="020B0503020103030203" pitchFamily="34" charset="0"/>
              </a:rPr>
            </a:br>
            <a:r>
              <a:rPr lang="en-GB" sz="2000" dirty="0" smtClean="0">
                <a:latin typeface="Sassoon Infant Std" panose="020B0503020103030203" pitchFamily="34" charset="0"/>
              </a:rPr>
              <a:t>Mr Gale or Mrs Fear will teach you different games and skills in PE. You will do team games, athletics, dance, gymnastics and lots more. </a:t>
            </a:r>
            <a:r>
              <a:rPr lang="en-GB" sz="2000" dirty="0" smtClean="0">
                <a:latin typeface="Sassoon Infant Std" panose="020B0503020103030203" pitchFamily="34" charset="0"/>
              </a:rPr>
              <a:t>We </a:t>
            </a:r>
            <a:r>
              <a:rPr lang="en-GB" sz="2000" dirty="0" smtClean="0">
                <a:latin typeface="Sassoon Infant Std" panose="020B0503020103030203" pitchFamily="34" charset="0"/>
              </a:rPr>
              <a:t>don’t know about swimming lessons at the moment so there will be more information about these is September</a:t>
            </a:r>
            <a:r>
              <a:rPr lang="en-GB" sz="2000" dirty="0" smtClean="0">
                <a:latin typeface="Sassoon Infant Std" panose="020B0503020103030203" pitchFamily="34" charset="0"/>
              </a:rPr>
              <a:t>.</a:t>
            </a:r>
            <a:endParaRPr lang="en-GB" sz="2000" dirty="0">
              <a:latin typeface="Sassoon Infant Std" panose="020B0503020103030203" pitchFamily="34" charset="0"/>
            </a:endParaRPr>
          </a:p>
        </p:txBody>
      </p:sp>
      <p:sp>
        <p:nvSpPr>
          <p:cNvPr id="4" name="TextBox 3"/>
          <p:cNvSpPr txBox="1"/>
          <p:nvPr/>
        </p:nvSpPr>
        <p:spPr>
          <a:xfrm>
            <a:off x="704206" y="1969214"/>
            <a:ext cx="8819622" cy="2923877"/>
          </a:xfrm>
          <a:prstGeom prst="rect">
            <a:avLst/>
          </a:prstGeom>
          <a:noFill/>
        </p:spPr>
        <p:txBody>
          <a:bodyPr wrap="square" rtlCol="0">
            <a:spAutoFit/>
          </a:bodyPr>
          <a:lstStyle/>
          <a:p>
            <a:r>
              <a:rPr lang="en-GB" sz="4400" dirty="0" smtClean="0">
                <a:latin typeface="Sassoon Infant Std" panose="020B0503020103030203" pitchFamily="34" charset="0"/>
              </a:rPr>
              <a:t>We love Maths and English.</a:t>
            </a:r>
          </a:p>
          <a:p>
            <a:r>
              <a:rPr lang="en-GB" sz="2000" dirty="0" smtClean="0">
                <a:latin typeface="Sassoon Infant Std" panose="020B0503020103030203" pitchFamily="34" charset="0"/>
              </a:rPr>
              <a:t>We will teach you lots of new maths and English skills. We will work hard to find out what you know already and, from there, we will take you on the next steps in your learning. We will challenge your thinking but will make sure you have the time, models and equipment you need to explore the idea further and help you remember </a:t>
            </a:r>
            <a:r>
              <a:rPr lang="en-GB" sz="2000" dirty="0">
                <a:latin typeface="Sassoon Infant Std" panose="020B0503020103030203" pitchFamily="34" charset="0"/>
              </a:rPr>
              <a:t> </a:t>
            </a:r>
            <a:r>
              <a:rPr lang="en-GB" sz="2000" dirty="0" smtClean="0">
                <a:latin typeface="Sassoon Infant Std" panose="020B0503020103030203" pitchFamily="34" charset="0"/>
              </a:rPr>
              <a:t>what you learn. I love to learn new words through talking to others and reading. We will be trying to include words that we learn into our writing and learn to write in lots of different styles.</a:t>
            </a:r>
            <a:endParaRPr lang="en-GB" sz="2000" dirty="0">
              <a:latin typeface="Sassoon Infant Std" panose="020B0503020103030203" pitchFamily="34" charset="0"/>
            </a:endParaRPr>
          </a:p>
        </p:txBody>
      </p:sp>
      <p:sp>
        <p:nvSpPr>
          <p:cNvPr id="5" name="TextBox 4"/>
          <p:cNvSpPr txBox="1"/>
          <p:nvPr/>
        </p:nvSpPr>
        <p:spPr>
          <a:xfrm>
            <a:off x="617614" y="4877157"/>
            <a:ext cx="8709266" cy="1692771"/>
          </a:xfrm>
          <a:prstGeom prst="rect">
            <a:avLst/>
          </a:prstGeom>
          <a:noFill/>
        </p:spPr>
        <p:txBody>
          <a:bodyPr wrap="square" rtlCol="0">
            <a:spAutoFit/>
          </a:bodyPr>
          <a:lstStyle/>
          <a:p>
            <a:r>
              <a:rPr lang="en-GB" sz="4400" dirty="0" smtClean="0">
                <a:latin typeface="Sassoon Infant Std" panose="020B0503020103030203" pitchFamily="34" charset="0"/>
              </a:rPr>
              <a:t>We love to learn.</a:t>
            </a:r>
          </a:p>
          <a:p>
            <a:r>
              <a:rPr lang="en-GB" sz="2000" dirty="0" smtClean="0">
                <a:latin typeface="Sassoon Infant Std" panose="020B0503020103030203" pitchFamily="34" charset="0"/>
              </a:rPr>
              <a:t>We will be learning about </a:t>
            </a:r>
            <a:r>
              <a:rPr lang="en-GB" sz="2000" dirty="0">
                <a:latin typeface="Sassoon Infant Std" panose="020B0503020103030203" pitchFamily="34" charset="0"/>
              </a:rPr>
              <a:t>A</a:t>
            </a:r>
            <a:r>
              <a:rPr lang="en-GB" sz="2000" dirty="0" smtClean="0">
                <a:latin typeface="Sassoon Infant Std" panose="020B0503020103030203" pitchFamily="34" charset="0"/>
              </a:rPr>
              <a:t>nglo-Saxons, Vikings and the Mayans, as well as map skills, sculpture, painting, coasts, sewing… so many things! We </a:t>
            </a:r>
            <a:r>
              <a:rPr lang="en-GB" sz="2000" dirty="0" err="1" smtClean="0">
                <a:latin typeface="Sassoon Infant Std" panose="020B0503020103030203" pitchFamily="34" charset="0"/>
              </a:rPr>
              <a:t>willl</a:t>
            </a:r>
            <a:r>
              <a:rPr lang="en-GB" sz="2000" dirty="0" smtClean="0">
                <a:latin typeface="Sassoon Infant Std" panose="020B0503020103030203" pitchFamily="34" charset="0"/>
              </a:rPr>
              <a:t> also be starting to learn Spanish.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9525" y="140652"/>
            <a:ext cx="2706546" cy="6541502"/>
          </a:xfrm>
          <a:prstGeom prst="rect">
            <a:avLst/>
          </a:prstGeom>
        </p:spPr>
      </p:pic>
    </p:spTree>
    <p:extLst>
      <p:ext uri="{BB962C8B-B14F-4D97-AF65-F5344CB8AC3E}">
        <p14:creationId xmlns:p14="http://schemas.microsoft.com/office/powerpoint/2010/main" val="6693625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FD9B"/>
        </a:solidFill>
        <a:effectLst/>
      </p:bgPr>
    </p:bg>
    <p:spTree>
      <p:nvGrpSpPr>
        <p:cNvPr id="1" name=""/>
        <p:cNvGrpSpPr/>
        <p:nvPr/>
      </p:nvGrpSpPr>
      <p:grpSpPr>
        <a:xfrm>
          <a:off x="0" y="0"/>
          <a:ext cx="0" cy="0"/>
          <a:chOff x="0" y="0"/>
          <a:chExt cx="0" cy="0"/>
        </a:xfrm>
      </p:grpSpPr>
      <p:sp>
        <p:nvSpPr>
          <p:cNvPr id="4" name="TextBox 3"/>
          <p:cNvSpPr txBox="1"/>
          <p:nvPr/>
        </p:nvSpPr>
        <p:spPr>
          <a:xfrm>
            <a:off x="175884" y="0"/>
            <a:ext cx="11547764" cy="2677656"/>
          </a:xfrm>
          <a:prstGeom prst="rect">
            <a:avLst/>
          </a:prstGeom>
          <a:noFill/>
        </p:spPr>
        <p:txBody>
          <a:bodyPr wrap="square" rtlCol="0">
            <a:spAutoFit/>
          </a:bodyPr>
          <a:lstStyle/>
          <a:p>
            <a:r>
              <a:rPr lang="en-GB" sz="4400" dirty="0" smtClean="0">
                <a:latin typeface="Sassoon Infant Std" panose="020B0503020103030203" pitchFamily="34" charset="0"/>
              </a:rPr>
              <a:t>Our Classroom.</a:t>
            </a:r>
          </a:p>
          <a:p>
            <a:r>
              <a:rPr lang="en-GB" sz="2000" dirty="0" smtClean="0">
                <a:latin typeface="Sassoon Infant Std" panose="020B0503020103030203" pitchFamily="34" charset="0"/>
              </a:rPr>
              <a:t>In our classroom we have an area for investigating, exploring and practicing our skills. The rest of our room is set up for whole class learning where displays and resources will help us with our ideas and have reminders of our previous learning. We have a grassy reading area for enjoying books. . </a:t>
            </a:r>
          </a:p>
          <a:p>
            <a:r>
              <a:rPr lang="en-GB" sz="2000" dirty="0" smtClean="0">
                <a:latin typeface="Sassoon Infant Std" panose="020B0503020103030203" pitchFamily="34" charset="0"/>
              </a:rPr>
              <a:t>We have our own cloakroom and even our own toilets.  </a:t>
            </a:r>
          </a:p>
          <a:p>
            <a:r>
              <a:rPr lang="en-GB" sz="4400" dirty="0" smtClean="0">
                <a:latin typeface="Sassoon Infant Std" panose="020B0503020103030203" pitchFamily="34" charset="0"/>
              </a:rPr>
              <a:t> </a:t>
            </a:r>
            <a:endParaRPr lang="en-GB" sz="4400" dirty="0">
              <a:latin typeface="Sassoon Infant Std" panose="020B0503020103030203"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7853" y="2157669"/>
            <a:ext cx="2492285" cy="186152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2588" y="2135796"/>
            <a:ext cx="2472138" cy="1846473"/>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64806" y="4684516"/>
            <a:ext cx="2517563" cy="1880402"/>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9808235" y="3120771"/>
            <a:ext cx="2437881" cy="1820886"/>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4848" y="4691605"/>
            <a:ext cx="2521846" cy="1883601"/>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4186" y="4701243"/>
            <a:ext cx="2508942" cy="1873963"/>
          </a:xfrm>
          <a:prstGeom prst="rect">
            <a:avLst/>
          </a:prstGeom>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8457029" y="2181735"/>
            <a:ext cx="2117425" cy="1581534"/>
          </a:xfrm>
          <a:prstGeom prst="rect">
            <a:avLst/>
          </a:prstGeom>
        </p:spPr>
      </p:pic>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05921" y="2157669"/>
            <a:ext cx="2508383" cy="1873545"/>
          </a:xfrm>
          <a:prstGeom prst="rect">
            <a:avLst/>
          </a:prstGeom>
        </p:spPr>
      </p:pic>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8516173" y="4833951"/>
            <a:ext cx="2117424" cy="1581533"/>
          </a:xfrm>
          <a:prstGeom prst="rect">
            <a:avLst/>
          </a:prstGeom>
        </p:spPr>
      </p:pic>
    </p:spTree>
    <p:extLst>
      <p:ext uri="{BB962C8B-B14F-4D97-AF65-F5344CB8AC3E}">
        <p14:creationId xmlns:p14="http://schemas.microsoft.com/office/powerpoint/2010/main" val="38471447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useBgFill="1">
        <p:nvSpPr>
          <p:cNvPr id="2" name="Title 1"/>
          <p:cNvSpPr>
            <a:spLocks noGrp="1"/>
          </p:cNvSpPr>
          <p:nvPr>
            <p:ph type="title"/>
          </p:nvPr>
        </p:nvSpPr>
        <p:spPr>
          <a:xfrm>
            <a:off x="838200" y="207818"/>
            <a:ext cx="10515600" cy="6650181"/>
          </a:xfrm>
        </p:spPr>
        <p:txBody>
          <a:bodyPr>
            <a:normAutofit/>
          </a:bodyPr>
          <a:lstStyle/>
          <a:p>
            <a:r>
              <a:rPr lang="en-GB" dirty="0" smtClean="0">
                <a:latin typeface="Sassoon Infant Std" panose="020B0503020103030203" pitchFamily="34" charset="0"/>
              </a:rPr>
              <a:t>Our School Day</a:t>
            </a:r>
            <a:br>
              <a:rPr lang="en-GB" dirty="0" smtClean="0">
                <a:latin typeface="Sassoon Infant Std" panose="020B0503020103030203" pitchFamily="34" charset="0"/>
              </a:rPr>
            </a:br>
            <a:r>
              <a:rPr lang="en-GB" sz="2000" dirty="0" smtClean="0">
                <a:latin typeface="Sassoon Infant Std" panose="020B0503020103030203" pitchFamily="34" charset="0"/>
              </a:rPr>
              <a:t>When you arrive at school your grown up will say goodbye at the door where we will be waiting for you.</a:t>
            </a:r>
            <a:br>
              <a:rPr lang="en-GB" sz="2000" dirty="0" smtClean="0">
                <a:latin typeface="Sassoon Infant Std" panose="020B0503020103030203" pitchFamily="34" charset="0"/>
              </a:rPr>
            </a:br>
            <a:r>
              <a:rPr lang="en-GB" sz="2000" dirty="0" smtClean="0">
                <a:latin typeface="Sassoon Infant Std" panose="020B0503020103030203" pitchFamily="34" charset="0"/>
              </a:rPr>
              <a:t/>
            </a:r>
            <a:br>
              <a:rPr lang="en-GB" sz="2000" dirty="0" smtClean="0">
                <a:latin typeface="Sassoon Infant Std" panose="020B0503020103030203" pitchFamily="34" charset="0"/>
              </a:rPr>
            </a:br>
            <a:r>
              <a:rPr lang="en-GB" sz="2000" dirty="0" smtClean="0">
                <a:latin typeface="Sassoon Infant Std" panose="020B0503020103030203" pitchFamily="34" charset="0"/>
              </a:rPr>
              <a:t> Then you will take off your coat and hang it on your peg, along with your bag.  You will then sit at your desk and complete your morning work.</a:t>
            </a:r>
            <a:br>
              <a:rPr lang="en-GB" sz="2000" dirty="0" smtClean="0">
                <a:latin typeface="Sassoon Infant Std" panose="020B0503020103030203" pitchFamily="34" charset="0"/>
              </a:rPr>
            </a:br>
            <a:r>
              <a:rPr lang="en-GB" sz="2000" dirty="0" smtClean="0">
                <a:latin typeface="Sassoon Infant Std" panose="020B0503020103030203" pitchFamily="34" charset="0"/>
              </a:rPr>
              <a:t/>
            </a:r>
            <a:br>
              <a:rPr lang="en-GB" sz="2000" dirty="0" smtClean="0">
                <a:latin typeface="Sassoon Infant Std" panose="020B0503020103030203" pitchFamily="34" charset="0"/>
              </a:rPr>
            </a:br>
            <a:r>
              <a:rPr lang="en-GB" sz="2000" dirty="0" smtClean="0">
                <a:latin typeface="Sassoon Infant Std" panose="020B0503020103030203" pitchFamily="34" charset="0"/>
              </a:rPr>
              <a:t>We will do the register and say hello to everyone.</a:t>
            </a:r>
            <a:br>
              <a:rPr lang="en-GB" sz="2000" dirty="0" smtClean="0">
                <a:latin typeface="Sassoon Infant Std" panose="020B0503020103030203" pitchFamily="34" charset="0"/>
              </a:rPr>
            </a:br>
            <a:r>
              <a:rPr lang="en-GB" sz="2000" dirty="0" smtClean="0">
                <a:latin typeface="Sassoon Infant Std" panose="020B0503020103030203" pitchFamily="34" charset="0"/>
              </a:rPr>
              <a:t/>
            </a:r>
            <a:br>
              <a:rPr lang="en-GB" sz="2000" dirty="0" smtClean="0">
                <a:latin typeface="Sassoon Infant Std" panose="020B0503020103030203" pitchFamily="34" charset="0"/>
              </a:rPr>
            </a:br>
            <a:r>
              <a:rPr lang="en-GB" sz="2000" dirty="0" smtClean="0">
                <a:latin typeface="Sassoon Infant Std" panose="020B0503020103030203" pitchFamily="34" charset="0"/>
              </a:rPr>
              <a:t>We like to start the day with a little dance or exercise before starting reading. At playtime, you can pay to have toast/snack.</a:t>
            </a:r>
            <a:br>
              <a:rPr lang="en-GB" sz="2000" dirty="0" smtClean="0">
                <a:latin typeface="Sassoon Infant Std" panose="020B0503020103030203" pitchFamily="34" charset="0"/>
              </a:rPr>
            </a:br>
            <a:r>
              <a:rPr lang="en-GB" sz="2000" dirty="0" smtClean="0">
                <a:latin typeface="Sassoon Infant Std" panose="020B0503020103030203" pitchFamily="34" charset="0"/>
              </a:rPr>
              <a:t/>
            </a:r>
            <a:br>
              <a:rPr lang="en-GB" sz="2000" dirty="0" smtClean="0">
                <a:latin typeface="Sassoon Infant Std" panose="020B0503020103030203" pitchFamily="34" charset="0"/>
              </a:rPr>
            </a:br>
            <a:r>
              <a:rPr lang="en-GB" sz="2000" dirty="0" smtClean="0">
                <a:latin typeface="Sassoon Infant Std" panose="020B0503020103030203" pitchFamily="34" charset="0"/>
              </a:rPr>
              <a:t>When you come in from playtime, it will be time for our maths and writing learning.</a:t>
            </a:r>
            <a:br>
              <a:rPr lang="en-GB" sz="2000" dirty="0" smtClean="0">
                <a:latin typeface="Sassoon Infant Std" panose="020B0503020103030203" pitchFamily="34" charset="0"/>
              </a:rPr>
            </a:br>
            <a:r>
              <a:rPr lang="en-GB" sz="2000" dirty="0" smtClean="0">
                <a:latin typeface="Sassoon Infant Std" panose="020B0503020103030203" pitchFamily="34" charset="0"/>
              </a:rPr>
              <a:t/>
            </a:r>
            <a:br>
              <a:rPr lang="en-GB" sz="2000" dirty="0" smtClean="0">
                <a:latin typeface="Sassoon Infant Std" panose="020B0503020103030203" pitchFamily="34" charset="0"/>
              </a:rPr>
            </a:br>
            <a:r>
              <a:rPr lang="en-GB" sz="2000" dirty="0" smtClean="0">
                <a:latin typeface="Sassoon Infant Std" panose="020B0503020103030203" pitchFamily="34" charset="0"/>
              </a:rPr>
              <a:t>Then you will have lunch and playtime. </a:t>
            </a:r>
            <a:br>
              <a:rPr lang="en-GB" sz="2000" dirty="0" smtClean="0">
                <a:latin typeface="Sassoon Infant Std" panose="020B0503020103030203" pitchFamily="34" charset="0"/>
              </a:rPr>
            </a:br>
            <a:r>
              <a:rPr lang="en-GB" sz="2000" dirty="0" smtClean="0">
                <a:latin typeface="Sassoon Infant Std" panose="020B0503020103030203" pitchFamily="34" charset="0"/>
              </a:rPr>
              <a:t/>
            </a:r>
            <a:br>
              <a:rPr lang="en-GB" sz="2000" dirty="0" smtClean="0">
                <a:latin typeface="Sassoon Infant Std" panose="020B0503020103030203" pitchFamily="34" charset="0"/>
              </a:rPr>
            </a:br>
            <a:r>
              <a:rPr lang="en-GB" sz="2000" dirty="0" smtClean="0">
                <a:latin typeface="Sassoon Infant Std" panose="020B0503020103030203" pitchFamily="34" charset="0"/>
              </a:rPr>
              <a:t>After lunch, we will get busy again in our classroom, practicing our skills and learning about our topics.</a:t>
            </a:r>
            <a:br>
              <a:rPr lang="en-GB" sz="2000" dirty="0" smtClean="0">
                <a:latin typeface="Sassoon Infant Std" panose="020B0503020103030203" pitchFamily="34" charset="0"/>
              </a:rPr>
            </a:br>
            <a:r>
              <a:rPr lang="en-GB" sz="2000" dirty="0" smtClean="0">
                <a:latin typeface="Sassoon Infant Std" panose="020B0503020103030203" pitchFamily="34" charset="0"/>
              </a:rPr>
              <a:t/>
            </a:r>
            <a:br>
              <a:rPr lang="en-GB" sz="2000" dirty="0" smtClean="0">
                <a:latin typeface="Sassoon Infant Std" panose="020B0503020103030203" pitchFamily="34" charset="0"/>
              </a:rPr>
            </a:br>
            <a:r>
              <a:rPr lang="en-GB" sz="2000" dirty="0" smtClean="0">
                <a:latin typeface="Sassoon Infant Std" panose="020B0503020103030203" pitchFamily="34" charset="0"/>
              </a:rPr>
              <a:t>At the end of the day, we will have another story and get ready for home after our busy day. </a:t>
            </a:r>
            <a:r>
              <a:rPr lang="en-GB" sz="2000" dirty="0" smtClean="0"/>
              <a:t/>
            </a:r>
            <a:br>
              <a:rPr lang="en-GB" sz="2000" dirty="0" smtClean="0"/>
            </a:br>
            <a:endParaRPr lang="en-GB" sz="2000" dirty="0"/>
          </a:p>
        </p:txBody>
      </p:sp>
    </p:spTree>
    <p:extLst>
      <p:ext uri="{BB962C8B-B14F-4D97-AF65-F5344CB8AC3E}">
        <p14:creationId xmlns:p14="http://schemas.microsoft.com/office/powerpoint/2010/main" val="17137689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extBox 1"/>
          <p:cNvSpPr txBox="1"/>
          <p:nvPr/>
        </p:nvSpPr>
        <p:spPr>
          <a:xfrm>
            <a:off x="2701636" y="1662545"/>
            <a:ext cx="7377546" cy="584775"/>
          </a:xfrm>
          <a:prstGeom prst="rect">
            <a:avLst/>
          </a:prstGeom>
          <a:noFill/>
        </p:spPr>
        <p:txBody>
          <a:bodyPr wrap="square" rtlCol="0">
            <a:spAutoFit/>
          </a:bodyPr>
          <a:lstStyle/>
          <a:p>
            <a:endParaRPr lang="en-GB" sz="3200" dirty="0"/>
          </a:p>
        </p:txBody>
      </p:sp>
      <p:sp>
        <p:nvSpPr>
          <p:cNvPr id="3" name="Rectangle 2"/>
          <p:cNvSpPr/>
          <p:nvPr/>
        </p:nvSpPr>
        <p:spPr>
          <a:xfrm>
            <a:off x="2395764" y="2967335"/>
            <a:ext cx="7400487" cy="923330"/>
          </a:xfrm>
          <a:prstGeom prst="rect">
            <a:avLst/>
          </a:prstGeom>
          <a:noFill/>
        </p:spPr>
        <p:txBody>
          <a:bodyPr wrap="none" lIns="91440" tIns="45720" rIns="91440" bIns="45720">
            <a:spAutoFit/>
          </a:bodyPr>
          <a:lstStyle/>
          <a:p>
            <a:pPr algn="ctr"/>
            <a:r>
              <a:rPr lang="en-US" sz="5400" b="1" cap="none" spc="0" dirty="0" smtClean="0">
                <a:ln w="6600">
                  <a:solidFill>
                    <a:schemeClr val="accent2"/>
                  </a:solidFill>
                  <a:prstDash val="solid"/>
                </a:ln>
                <a:solidFill>
                  <a:srgbClr val="FFFFFF"/>
                </a:solidFill>
                <a:effectLst>
                  <a:outerShdw dist="38100" dir="2700000" algn="tl" rotWithShape="0">
                    <a:schemeClr val="accent2"/>
                  </a:outerShdw>
                </a:effectLst>
              </a:rPr>
              <a:t>See you all in September.</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38222753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446</TotalTime>
  <Words>429</Words>
  <Application>Microsoft Office PowerPoint</Application>
  <PresentationFormat>Widescreen</PresentationFormat>
  <Paragraphs>20</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Sassoon Infant Std</vt:lpstr>
      <vt:lpstr>Office Theme</vt:lpstr>
      <vt:lpstr>Mrs Fear’s Class 2020 - 2021 </vt:lpstr>
      <vt:lpstr>PowerPoint Presentation</vt:lpstr>
      <vt:lpstr>Hello everyone, I am so pleased that you will be joining our class in September.  I love art and being creative so hopefully you will show me how creative you can be with your ideas, drawings, paintings and words. I like to sing, dance and be active so we will be including activities like this during our day.   </vt:lpstr>
      <vt:lpstr>I think that to be kind is the most important thing you can be so that is what I want from everyone in our class. We will use kind words to talk to each other and try to be helpful to every body. If you are feeling unsettled or worried about something, Mrs Goodison, Miss Tuxford or myself will always be there to listen and help you. We are a team and we work together to solve any problem – however big or small. </vt:lpstr>
      <vt:lpstr>I love books and the magical places that they can take you to. We will read a story to you at the end of every day and will use stories in our lessons to help give us ideas. We will look at a mixture of types of books – longer chapter books, picture books, books with no words, and non-fiction books.  You can also look forward to taking part in reading and book days as a whole school.</vt:lpstr>
      <vt:lpstr>We love PE! Mr Gale or Mrs Fear will teach you different games and skills in PE. You will do team games, athletics, dance, gymnastics and lots more. We don’t know about swimming lessons at the moment so there will be more information about these is September.</vt:lpstr>
      <vt:lpstr>PowerPoint Presentation</vt:lpstr>
      <vt:lpstr>Our School Day When you arrive at school your grown up will say goodbye at the door where we will be waiting for you.   Then you will take off your coat and hang it on your peg, along with your bag.  You will then sit at your desk and complete your morning work.  We will do the register and say hello to everyone.  We like to start the day with a little dance or exercise before starting reading. At playtime, you can pay to have toast/snack.  When you come in from playtime, it will be time for our maths and writing learning.  Then you will have lunch and playtime.   After lunch, we will get busy again in our classroom, practicing our skills and learning about our topics.  At the end of the day, we will have another story and get ready for home after our busy day.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Mrs Hoyle’s Class 2020</dc:title>
  <dc:creator>Kerry Hoyle</dc:creator>
  <cp:lastModifiedBy>J Hunt</cp:lastModifiedBy>
  <cp:revision>30</cp:revision>
  <dcterms:created xsi:type="dcterms:W3CDTF">2020-06-25T08:52:09Z</dcterms:created>
  <dcterms:modified xsi:type="dcterms:W3CDTF">2020-07-10T08:31:32Z</dcterms:modified>
</cp:coreProperties>
</file>