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7" r:id="rId4"/>
  </p:sldMasterIdLst>
  <p:notesMasterIdLst>
    <p:notesMasterId r:id="rId15"/>
  </p:notesMasterIdLst>
  <p:handoutMasterIdLst>
    <p:handoutMasterId r:id="rId16"/>
  </p:handoutMasterIdLst>
  <p:sldIdLst>
    <p:sldId id="256" r:id="rId5"/>
    <p:sldId id="337" r:id="rId6"/>
    <p:sldId id="340" r:id="rId7"/>
    <p:sldId id="342" r:id="rId8"/>
    <p:sldId id="339" r:id="rId9"/>
    <p:sldId id="341" r:id="rId10"/>
    <p:sldId id="343" r:id="rId11"/>
    <p:sldId id="344" r:id="rId12"/>
    <p:sldId id="345" r:id="rId13"/>
    <p:sldId id="346" r:id="rId14"/>
  </p:sldIdLst>
  <p:sldSz cx="12192000" cy="6858000"/>
  <p:notesSz cx="6875463" cy="100028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FFFC2"/>
    <a:srgbClr val="33FF8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771" autoAdjust="0"/>
    <p:restoredTop sz="94660"/>
  </p:normalViewPr>
  <p:slideViewPr>
    <p:cSldViewPr snapToGrid="0">
      <p:cViewPr varScale="1">
        <p:scale>
          <a:sx n="88" d="100"/>
          <a:sy n="88" d="100"/>
        </p:scale>
        <p:origin x="413" y="6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9368" cy="501879"/>
          </a:xfrm>
          <a:prstGeom prst="rect">
            <a:avLst/>
          </a:prstGeom>
        </p:spPr>
        <p:txBody>
          <a:bodyPr vert="horz" lIns="96442" tIns="48221" rIns="96442" bIns="48221" rtlCol="0"/>
          <a:lstStyle>
            <a:lvl1pPr algn="l">
              <a:defRPr sz="1300"/>
            </a:lvl1pPr>
          </a:lstStyle>
          <a:p>
            <a:endParaRPr lang="en-GB" dirty="0"/>
          </a:p>
        </p:txBody>
      </p:sp>
      <p:sp>
        <p:nvSpPr>
          <p:cNvPr id="3" name="Date Placeholder 2"/>
          <p:cNvSpPr>
            <a:spLocks noGrp="1"/>
          </p:cNvSpPr>
          <p:nvPr>
            <p:ph type="dt" sz="quarter" idx="1"/>
          </p:nvPr>
        </p:nvSpPr>
        <p:spPr>
          <a:xfrm>
            <a:off x="3894505" y="0"/>
            <a:ext cx="2979368" cy="501879"/>
          </a:xfrm>
          <a:prstGeom prst="rect">
            <a:avLst/>
          </a:prstGeom>
        </p:spPr>
        <p:txBody>
          <a:bodyPr vert="horz" lIns="96442" tIns="48221" rIns="96442" bIns="48221" rtlCol="0"/>
          <a:lstStyle>
            <a:lvl1pPr algn="r">
              <a:defRPr sz="1300"/>
            </a:lvl1pPr>
          </a:lstStyle>
          <a:p>
            <a:fld id="{EF02ECA1-7979-40DE-A81C-D995F4320B86}" type="datetimeFigureOut">
              <a:rPr lang="en-GB" smtClean="0"/>
              <a:t>11/06/2020</a:t>
            </a:fld>
            <a:endParaRPr lang="en-GB" dirty="0"/>
          </a:p>
        </p:txBody>
      </p:sp>
      <p:sp>
        <p:nvSpPr>
          <p:cNvPr id="4" name="Footer Placeholder 3"/>
          <p:cNvSpPr>
            <a:spLocks noGrp="1"/>
          </p:cNvSpPr>
          <p:nvPr>
            <p:ph type="ftr" sz="quarter" idx="2"/>
          </p:nvPr>
        </p:nvSpPr>
        <p:spPr>
          <a:xfrm>
            <a:off x="0" y="9500961"/>
            <a:ext cx="2979368" cy="501878"/>
          </a:xfrm>
          <a:prstGeom prst="rect">
            <a:avLst/>
          </a:prstGeom>
        </p:spPr>
        <p:txBody>
          <a:bodyPr vert="horz" lIns="96442" tIns="48221" rIns="96442" bIns="48221" rtlCol="0" anchor="b"/>
          <a:lstStyle>
            <a:lvl1pPr algn="l">
              <a:defRPr sz="1300"/>
            </a:lvl1pPr>
          </a:lstStyle>
          <a:p>
            <a:endParaRPr lang="en-GB" dirty="0"/>
          </a:p>
        </p:txBody>
      </p:sp>
      <p:sp>
        <p:nvSpPr>
          <p:cNvPr id="5" name="Slide Number Placeholder 4"/>
          <p:cNvSpPr>
            <a:spLocks noGrp="1"/>
          </p:cNvSpPr>
          <p:nvPr>
            <p:ph type="sldNum" sz="quarter" idx="3"/>
          </p:nvPr>
        </p:nvSpPr>
        <p:spPr>
          <a:xfrm>
            <a:off x="3894505" y="9500961"/>
            <a:ext cx="2979368" cy="501878"/>
          </a:xfrm>
          <a:prstGeom prst="rect">
            <a:avLst/>
          </a:prstGeom>
        </p:spPr>
        <p:txBody>
          <a:bodyPr vert="horz" lIns="96442" tIns="48221" rIns="96442" bIns="48221" rtlCol="0" anchor="b"/>
          <a:lstStyle>
            <a:lvl1pPr algn="r">
              <a:defRPr sz="1300"/>
            </a:lvl1pPr>
          </a:lstStyle>
          <a:p>
            <a:fld id="{6710E523-DC0F-4263-8D21-92FFD1C05DE2}" type="slidenum">
              <a:rPr lang="en-GB" smtClean="0"/>
              <a:t>‹#›</a:t>
            </a:fld>
            <a:endParaRPr lang="en-GB" dirty="0"/>
          </a:p>
        </p:txBody>
      </p:sp>
    </p:spTree>
    <p:extLst>
      <p:ext uri="{BB962C8B-B14F-4D97-AF65-F5344CB8AC3E}">
        <p14:creationId xmlns:p14="http://schemas.microsoft.com/office/powerpoint/2010/main" val="173286411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9368" cy="501879"/>
          </a:xfrm>
          <a:prstGeom prst="rect">
            <a:avLst/>
          </a:prstGeom>
        </p:spPr>
        <p:txBody>
          <a:bodyPr vert="horz" lIns="96442" tIns="48221" rIns="96442" bIns="48221" rtlCol="0"/>
          <a:lstStyle>
            <a:lvl1pPr algn="l">
              <a:defRPr sz="1300"/>
            </a:lvl1pPr>
          </a:lstStyle>
          <a:p>
            <a:endParaRPr lang="en-GB" dirty="0"/>
          </a:p>
        </p:txBody>
      </p:sp>
      <p:sp>
        <p:nvSpPr>
          <p:cNvPr id="3" name="Date Placeholder 2"/>
          <p:cNvSpPr>
            <a:spLocks noGrp="1"/>
          </p:cNvSpPr>
          <p:nvPr>
            <p:ph type="dt" idx="1"/>
          </p:nvPr>
        </p:nvSpPr>
        <p:spPr>
          <a:xfrm>
            <a:off x="3894505" y="0"/>
            <a:ext cx="2979368" cy="501879"/>
          </a:xfrm>
          <a:prstGeom prst="rect">
            <a:avLst/>
          </a:prstGeom>
        </p:spPr>
        <p:txBody>
          <a:bodyPr vert="horz" lIns="96442" tIns="48221" rIns="96442" bIns="48221" rtlCol="0"/>
          <a:lstStyle>
            <a:lvl1pPr algn="r">
              <a:defRPr sz="1300"/>
            </a:lvl1pPr>
          </a:lstStyle>
          <a:p>
            <a:fld id="{446CD0EF-3843-4E89-A2D7-58BA485793F1}" type="datetimeFigureOut">
              <a:rPr lang="en-GB" smtClean="0"/>
              <a:t>11/06/2020</a:t>
            </a:fld>
            <a:endParaRPr lang="en-GB" dirty="0"/>
          </a:p>
        </p:txBody>
      </p:sp>
      <p:sp>
        <p:nvSpPr>
          <p:cNvPr id="4" name="Slide Image Placeholder 3"/>
          <p:cNvSpPr>
            <a:spLocks noGrp="1" noRot="1" noChangeAspect="1"/>
          </p:cNvSpPr>
          <p:nvPr>
            <p:ph type="sldImg" idx="2"/>
          </p:nvPr>
        </p:nvSpPr>
        <p:spPr>
          <a:xfrm>
            <a:off x="438150" y="1250950"/>
            <a:ext cx="5999163" cy="3375025"/>
          </a:xfrm>
          <a:prstGeom prst="rect">
            <a:avLst/>
          </a:prstGeom>
          <a:noFill/>
          <a:ln w="12700">
            <a:solidFill>
              <a:prstClr val="black"/>
            </a:solidFill>
          </a:ln>
        </p:spPr>
        <p:txBody>
          <a:bodyPr vert="horz" lIns="96442" tIns="48221" rIns="96442" bIns="48221" rtlCol="0" anchor="ctr"/>
          <a:lstStyle/>
          <a:p>
            <a:endParaRPr lang="en-GB" dirty="0"/>
          </a:p>
        </p:txBody>
      </p:sp>
      <p:sp>
        <p:nvSpPr>
          <p:cNvPr id="5" name="Notes Placeholder 4"/>
          <p:cNvSpPr>
            <a:spLocks noGrp="1"/>
          </p:cNvSpPr>
          <p:nvPr>
            <p:ph type="body" sz="quarter" idx="3"/>
          </p:nvPr>
        </p:nvSpPr>
        <p:spPr>
          <a:xfrm>
            <a:off x="687547" y="4813865"/>
            <a:ext cx="5500370" cy="3938618"/>
          </a:xfrm>
          <a:prstGeom prst="rect">
            <a:avLst/>
          </a:prstGeom>
        </p:spPr>
        <p:txBody>
          <a:bodyPr vert="horz" lIns="96442" tIns="48221" rIns="96442" bIns="48221"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500961"/>
            <a:ext cx="2979368" cy="501878"/>
          </a:xfrm>
          <a:prstGeom prst="rect">
            <a:avLst/>
          </a:prstGeom>
        </p:spPr>
        <p:txBody>
          <a:bodyPr vert="horz" lIns="96442" tIns="48221" rIns="96442" bIns="48221" rtlCol="0" anchor="b"/>
          <a:lstStyle>
            <a:lvl1pPr algn="l">
              <a:defRPr sz="1300"/>
            </a:lvl1pPr>
          </a:lstStyle>
          <a:p>
            <a:endParaRPr lang="en-GB" dirty="0"/>
          </a:p>
        </p:txBody>
      </p:sp>
      <p:sp>
        <p:nvSpPr>
          <p:cNvPr id="7" name="Slide Number Placeholder 6"/>
          <p:cNvSpPr>
            <a:spLocks noGrp="1"/>
          </p:cNvSpPr>
          <p:nvPr>
            <p:ph type="sldNum" sz="quarter" idx="5"/>
          </p:nvPr>
        </p:nvSpPr>
        <p:spPr>
          <a:xfrm>
            <a:off x="3894505" y="9500961"/>
            <a:ext cx="2979368" cy="501878"/>
          </a:xfrm>
          <a:prstGeom prst="rect">
            <a:avLst/>
          </a:prstGeom>
        </p:spPr>
        <p:txBody>
          <a:bodyPr vert="horz" lIns="96442" tIns="48221" rIns="96442" bIns="48221" rtlCol="0" anchor="b"/>
          <a:lstStyle>
            <a:lvl1pPr algn="r">
              <a:defRPr sz="1300"/>
            </a:lvl1pPr>
          </a:lstStyle>
          <a:p>
            <a:fld id="{C6B03F5D-CA11-462F-B384-780CBFC25952}" type="slidenum">
              <a:rPr lang="en-GB" smtClean="0"/>
              <a:t>‹#›</a:t>
            </a:fld>
            <a:endParaRPr lang="en-GB" dirty="0"/>
          </a:p>
        </p:txBody>
      </p:sp>
    </p:spTree>
    <p:extLst>
      <p:ext uri="{BB962C8B-B14F-4D97-AF65-F5344CB8AC3E}">
        <p14:creationId xmlns:p14="http://schemas.microsoft.com/office/powerpoint/2010/main" val="24543993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6B03F5D-CA11-462F-B384-780CBFC25952}" type="slidenum">
              <a:rPr lang="en-GB" smtClean="0"/>
              <a:t>1</a:t>
            </a:fld>
            <a:endParaRPr lang="en-GB" dirty="0"/>
          </a:p>
        </p:txBody>
      </p:sp>
    </p:spTree>
    <p:extLst>
      <p:ext uri="{BB962C8B-B14F-4D97-AF65-F5344CB8AC3E}">
        <p14:creationId xmlns:p14="http://schemas.microsoft.com/office/powerpoint/2010/main" val="36317577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85E40EF9-CCED-4C07-BA52-ED901A23382F}" type="datetimeFigureOut">
              <a:rPr lang="en-GB" smtClean="0"/>
              <a:t>11/06/2020</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EE9E4D1E-F68E-4D88-BA06-46F66B1C42E6}" type="slidenum">
              <a:rPr lang="en-GB" smtClean="0"/>
              <a:t>‹#›</a:t>
            </a:fld>
            <a:endParaRPr lang="en-GB" dirty="0"/>
          </a:p>
        </p:txBody>
      </p:sp>
    </p:spTree>
    <p:extLst>
      <p:ext uri="{BB962C8B-B14F-4D97-AF65-F5344CB8AC3E}">
        <p14:creationId xmlns:p14="http://schemas.microsoft.com/office/powerpoint/2010/main" val="30776583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5E40EF9-CCED-4C07-BA52-ED901A23382F}" type="datetimeFigureOut">
              <a:rPr lang="en-GB" smtClean="0"/>
              <a:t>11/06/2020</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EE9E4D1E-F68E-4D88-BA06-46F66B1C42E6}" type="slidenum">
              <a:rPr lang="en-GB" smtClean="0"/>
              <a:t>‹#›</a:t>
            </a:fld>
            <a:endParaRPr lang="en-GB" dirty="0"/>
          </a:p>
        </p:txBody>
      </p:sp>
    </p:spTree>
    <p:extLst>
      <p:ext uri="{BB962C8B-B14F-4D97-AF65-F5344CB8AC3E}">
        <p14:creationId xmlns:p14="http://schemas.microsoft.com/office/powerpoint/2010/main" val="2784176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5E40EF9-CCED-4C07-BA52-ED901A23382F}" type="datetimeFigureOut">
              <a:rPr lang="en-GB" smtClean="0"/>
              <a:t>11/06/2020</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EE9E4D1E-F68E-4D88-BA06-46F66B1C42E6}" type="slidenum">
              <a:rPr lang="en-GB" smtClean="0"/>
              <a:t>‹#›</a:t>
            </a:fld>
            <a:endParaRPr lang="en-GB"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24345939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5E40EF9-CCED-4C07-BA52-ED901A23382F}" type="datetimeFigureOut">
              <a:rPr lang="en-GB" smtClean="0"/>
              <a:t>11/06/2020</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EE9E4D1E-F68E-4D88-BA06-46F66B1C42E6}" type="slidenum">
              <a:rPr lang="en-GB" smtClean="0"/>
              <a:t>‹#›</a:t>
            </a:fld>
            <a:endParaRPr lang="en-GB" dirty="0"/>
          </a:p>
        </p:txBody>
      </p:sp>
    </p:spTree>
    <p:extLst>
      <p:ext uri="{BB962C8B-B14F-4D97-AF65-F5344CB8AC3E}">
        <p14:creationId xmlns:p14="http://schemas.microsoft.com/office/powerpoint/2010/main" val="301452814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5E40EF9-CCED-4C07-BA52-ED901A23382F}" type="datetimeFigureOut">
              <a:rPr lang="en-GB" smtClean="0"/>
              <a:t>11/06/2020</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EE9E4D1E-F68E-4D88-BA06-46F66B1C42E6}" type="slidenum">
              <a:rPr lang="en-GB" smtClean="0"/>
              <a:t>‹#›</a:t>
            </a:fld>
            <a:endParaRPr lang="en-GB"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48760879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5E40EF9-CCED-4C07-BA52-ED901A23382F}" type="datetimeFigureOut">
              <a:rPr lang="en-GB" smtClean="0"/>
              <a:t>11/06/2020</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EE9E4D1E-F68E-4D88-BA06-46F66B1C42E6}" type="slidenum">
              <a:rPr lang="en-GB" smtClean="0"/>
              <a:t>‹#›</a:t>
            </a:fld>
            <a:endParaRPr lang="en-GB" dirty="0"/>
          </a:p>
        </p:txBody>
      </p:sp>
    </p:spTree>
    <p:extLst>
      <p:ext uri="{BB962C8B-B14F-4D97-AF65-F5344CB8AC3E}">
        <p14:creationId xmlns:p14="http://schemas.microsoft.com/office/powerpoint/2010/main" val="138647836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5E40EF9-CCED-4C07-BA52-ED901A23382F}" type="datetimeFigureOut">
              <a:rPr lang="en-GB" smtClean="0"/>
              <a:t>11/06/2020</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EE9E4D1E-F68E-4D88-BA06-46F66B1C42E6}" type="slidenum">
              <a:rPr lang="en-GB" smtClean="0"/>
              <a:t>‹#›</a:t>
            </a:fld>
            <a:endParaRPr lang="en-GB" dirty="0"/>
          </a:p>
        </p:txBody>
      </p:sp>
    </p:spTree>
    <p:extLst>
      <p:ext uri="{BB962C8B-B14F-4D97-AF65-F5344CB8AC3E}">
        <p14:creationId xmlns:p14="http://schemas.microsoft.com/office/powerpoint/2010/main" val="111986495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5E40EF9-CCED-4C07-BA52-ED901A23382F}" type="datetimeFigureOut">
              <a:rPr lang="en-GB" smtClean="0"/>
              <a:t>11/06/2020</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EE9E4D1E-F68E-4D88-BA06-46F66B1C42E6}" type="slidenum">
              <a:rPr lang="en-GB" smtClean="0"/>
              <a:t>‹#›</a:t>
            </a:fld>
            <a:endParaRPr lang="en-GB" dirty="0"/>
          </a:p>
        </p:txBody>
      </p:sp>
    </p:spTree>
    <p:extLst>
      <p:ext uri="{BB962C8B-B14F-4D97-AF65-F5344CB8AC3E}">
        <p14:creationId xmlns:p14="http://schemas.microsoft.com/office/powerpoint/2010/main" val="19348296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5E40EF9-CCED-4C07-BA52-ED901A23382F}" type="datetimeFigureOut">
              <a:rPr lang="en-GB" smtClean="0"/>
              <a:t>11/06/2020</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EE9E4D1E-F68E-4D88-BA06-46F66B1C42E6}" type="slidenum">
              <a:rPr lang="en-GB" smtClean="0"/>
              <a:t>‹#›</a:t>
            </a:fld>
            <a:endParaRPr lang="en-GB" dirty="0"/>
          </a:p>
        </p:txBody>
      </p:sp>
    </p:spTree>
    <p:extLst>
      <p:ext uri="{BB962C8B-B14F-4D97-AF65-F5344CB8AC3E}">
        <p14:creationId xmlns:p14="http://schemas.microsoft.com/office/powerpoint/2010/main" val="21531445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5E40EF9-CCED-4C07-BA52-ED901A23382F}" type="datetimeFigureOut">
              <a:rPr lang="en-GB" smtClean="0"/>
              <a:t>11/06/2020</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EE9E4D1E-F68E-4D88-BA06-46F66B1C42E6}" type="slidenum">
              <a:rPr lang="en-GB" smtClean="0"/>
              <a:t>‹#›</a:t>
            </a:fld>
            <a:endParaRPr lang="en-GB" dirty="0"/>
          </a:p>
        </p:txBody>
      </p:sp>
    </p:spTree>
    <p:extLst>
      <p:ext uri="{BB962C8B-B14F-4D97-AF65-F5344CB8AC3E}">
        <p14:creationId xmlns:p14="http://schemas.microsoft.com/office/powerpoint/2010/main" val="38405684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5E40EF9-CCED-4C07-BA52-ED901A23382F}" type="datetimeFigureOut">
              <a:rPr lang="en-GB" smtClean="0"/>
              <a:t>11/06/2020</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EE9E4D1E-F68E-4D88-BA06-46F66B1C42E6}" type="slidenum">
              <a:rPr lang="en-GB" smtClean="0"/>
              <a:t>‹#›</a:t>
            </a:fld>
            <a:endParaRPr lang="en-GB" dirty="0"/>
          </a:p>
        </p:txBody>
      </p:sp>
    </p:spTree>
    <p:extLst>
      <p:ext uri="{BB962C8B-B14F-4D97-AF65-F5344CB8AC3E}">
        <p14:creationId xmlns:p14="http://schemas.microsoft.com/office/powerpoint/2010/main" val="16679500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5E40EF9-CCED-4C07-BA52-ED901A23382F}" type="datetimeFigureOut">
              <a:rPr lang="en-GB" smtClean="0"/>
              <a:t>11/06/2020</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EE9E4D1E-F68E-4D88-BA06-46F66B1C42E6}" type="slidenum">
              <a:rPr lang="en-GB" smtClean="0"/>
              <a:t>‹#›</a:t>
            </a:fld>
            <a:endParaRPr lang="en-GB" dirty="0"/>
          </a:p>
        </p:txBody>
      </p:sp>
    </p:spTree>
    <p:extLst>
      <p:ext uri="{BB962C8B-B14F-4D97-AF65-F5344CB8AC3E}">
        <p14:creationId xmlns:p14="http://schemas.microsoft.com/office/powerpoint/2010/main" val="27753879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5E40EF9-CCED-4C07-BA52-ED901A23382F}" type="datetimeFigureOut">
              <a:rPr lang="en-GB" smtClean="0"/>
              <a:t>11/06/2020</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EE9E4D1E-F68E-4D88-BA06-46F66B1C42E6}" type="slidenum">
              <a:rPr lang="en-GB" smtClean="0"/>
              <a:t>‹#›</a:t>
            </a:fld>
            <a:endParaRPr lang="en-GB" dirty="0"/>
          </a:p>
        </p:txBody>
      </p:sp>
    </p:spTree>
    <p:extLst>
      <p:ext uri="{BB962C8B-B14F-4D97-AF65-F5344CB8AC3E}">
        <p14:creationId xmlns:p14="http://schemas.microsoft.com/office/powerpoint/2010/main" val="22621891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5E40EF9-CCED-4C07-BA52-ED901A23382F}" type="datetimeFigureOut">
              <a:rPr lang="en-GB" smtClean="0"/>
              <a:t>11/06/2020</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EE9E4D1E-F68E-4D88-BA06-46F66B1C42E6}" type="slidenum">
              <a:rPr lang="en-GB" smtClean="0"/>
              <a:t>‹#›</a:t>
            </a:fld>
            <a:endParaRPr lang="en-GB" dirty="0"/>
          </a:p>
        </p:txBody>
      </p:sp>
    </p:spTree>
    <p:extLst>
      <p:ext uri="{BB962C8B-B14F-4D97-AF65-F5344CB8AC3E}">
        <p14:creationId xmlns:p14="http://schemas.microsoft.com/office/powerpoint/2010/main" val="3027629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5E40EF9-CCED-4C07-BA52-ED901A23382F}" type="datetimeFigureOut">
              <a:rPr lang="en-GB" smtClean="0"/>
              <a:t>11/06/2020</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EE9E4D1E-F68E-4D88-BA06-46F66B1C42E6}" type="slidenum">
              <a:rPr lang="en-GB" smtClean="0"/>
              <a:t>‹#›</a:t>
            </a:fld>
            <a:endParaRPr lang="en-GB" dirty="0"/>
          </a:p>
        </p:txBody>
      </p:sp>
    </p:spTree>
    <p:extLst>
      <p:ext uri="{BB962C8B-B14F-4D97-AF65-F5344CB8AC3E}">
        <p14:creationId xmlns:p14="http://schemas.microsoft.com/office/powerpoint/2010/main" val="24387932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5E40EF9-CCED-4C07-BA52-ED901A23382F}" type="datetimeFigureOut">
              <a:rPr lang="en-GB" smtClean="0"/>
              <a:t>11/06/2020</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EE9E4D1E-F68E-4D88-BA06-46F66B1C42E6}" type="slidenum">
              <a:rPr lang="en-GB" smtClean="0"/>
              <a:t>‹#›</a:t>
            </a:fld>
            <a:endParaRPr lang="en-GB" dirty="0"/>
          </a:p>
        </p:txBody>
      </p:sp>
    </p:spTree>
    <p:extLst>
      <p:ext uri="{BB962C8B-B14F-4D97-AF65-F5344CB8AC3E}">
        <p14:creationId xmlns:p14="http://schemas.microsoft.com/office/powerpoint/2010/main" val="38009495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85E40EF9-CCED-4C07-BA52-ED901A23382F}" type="datetimeFigureOut">
              <a:rPr lang="en-GB" smtClean="0"/>
              <a:t>11/06/2020</a:t>
            </a:fld>
            <a:endParaRPr lang="en-GB"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EE9E4D1E-F68E-4D88-BA06-46F66B1C42E6}" type="slidenum">
              <a:rPr lang="en-GB" smtClean="0"/>
              <a:t>‹#›</a:t>
            </a:fld>
            <a:endParaRPr lang="en-GB" dirty="0"/>
          </a:p>
        </p:txBody>
      </p:sp>
    </p:spTree>
    <p:extLst>
      <p:ext uri="{BB962C8B-B14F-4D97-AF65-F5344CB8AC3E}">
        <p14:creationId xmlns:p14="http://schemas.microsoft.com/office/powerpoint/2010/main" val="3770865340"/>
      </p:ext>
    </p:extLst>
  </p:cSld>
  <p:clrMap bg1="lt1" tx1="dk1" bg2="lt2" tx2="dk2" accent1="accent1" accent2="accent2" accent3="accent3" accent4="accent4" accent5="accent5" accent6="accent6" hlink="hlink" folHlink="folHlink"/>
  <p:sldLayoutIdLst>
    <p:sldLayoutId id="2147483738" r:id="rId1"/>
    <p:sldLayoutId id="2147483739" r:id="rId2"/>
    <p:sldLayoutId id="2147483740" r:id="rId3"/>
    <p:sldLayoutId id="2147483741" r:id="rId4"/>
    <p:sldLayoutId id="2147483742" r:id="rId5"/>
    <p:sldLayoutId id="2147483743" r:id="rId6"/>
    <p:sldLayoutId id="2147483744" r:id="rId7"/>
    <p:sldLayoutId id="2147483745" r:id="rId8"/>
    <p:sldLayoutId id="2147483746" r:id="rId9"/>
    <p:sldLayoutId id="2147483747" r:id="rId10"/>
    <p:sldLayoutId id="2147483748" r:id="rId11"/>
    <p:sldLayoutId id="2147483749" r:id="rId12"/>
    <p:sldLayoutId id="2147483750" r:id="rId13"/>
    <p:sldLayoutId id="2147483751" r:id="rId14"/>
    <p:sldLayoutId id="2147483752" r:id="rId15"/>
    <p:sldLayoutId id="2147483753"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mailto:springwood@ecmtrust.co.uk"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www.vortexschoolwear.co.uk/Primary-Schools/Hoyland-Springwood-Primary-School" TargetMode="External"/><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www.schoolmilkukco.uk/" TargetMode="External"/><Relationship Id="rId1" Type="http://schemas.openxmlformats.org/officeDocument/2006/relationships/slideLayout" Target="../slideLayouts/slideLayout2.xml"/><Relationship Id="rId5" Type="http://schemas.openxmlformats.org/officeDocument/2006/relationships/image" Target="../media/image1.jpeg"/><Relationship Id="rId4" Type="http://schemas.openxmlformats.org/officeDocument/2006/relationships/image" Target="../media/image6.jpeg"/></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93949" y="7152817"/>
            <a:ext cx="10941921" cy="1646302"/>
          </a:xfrm>
        </p:spPr>
        <p:txBody>
          <a:bodyPr/>
          <a:lstStyle/>
          <a:p>
            <a:pPr algn="ctr"/>
            <a:r>
              <a:rPr lang="en-GB" sz="4000" dirty="0">
                <a:solidFill>
                  <a:schemeClr val="tx1"/>
                </a:solidFill>
              </a:rPr>
              <a:t>Welcome  to New Parents</a:t>
            </a:r>
            <a:r>
              <a:rPr lang="en-GB" sz="7200" dirty="0" smtClean="0">
                <a:solidFill>
                  <a:schemeClr val="tx1"/>
                </a:solidFill>
              </a:rPr>
              <a:t/>
            </a:r>
            <a:br>
              <a:rPr lang="en-GB" sz="7200" dirty="0" smtClean="0">
                <a:solidFill>
                  <a:schemeClr val="tx1"/>
                </a:solidFill>
              </a:rPr>
            </a:br>
            <a:r>
              <a:rPr lang="en-GB" sz="7200" dirty="0">
                <a:solidFill>
                  <a:schemeClr val="tx1"/>
                </a:solidFill>
              </a:rPr>
              <a:t/>
            </a:r>
            <a:br>
              <a:rPr lang="en-GB" sz="7200" dirty="0">
                <a:solidFill>
                  <a:schemeClr val="tx1"/>
                </a:solidFill>
              </a:rPr>
            </a:br>
            <a:r>
              <a:rPr lang="en-GB" dirty="0" smtClean="0">
                <a:solidFill>
                  <a:schemeClr val="tx1"/>
                </a:solidFill>
              </a:rPr>
              <a:t/>
            </a:r>
            <a:br>
              <a:rPr lang="en-GB" dirty="0" smtClean="0">
                <a:solidFill>
                  <a:schemeClr val="tx1"/>
                </a:solidFill>
              </a:rPr>
            </a:br>
            <a:endParaRPr lang="en-GB" dirty="0">
              <a:solidFill>
                <a:schemeClr val="tx1"/>
              </a:solidFill>
            </a:endParaRPr>
          </a:p>
        </p:txBody>
      </p:sp>
      <p:pic>
        <p:nvPicPr>
          <p:cNvPr id="1027" name="Picture 3" descr="Hoyland-Springwood-Logo"/>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046273" y="307369"/>
            <a:ext cx="1851746" cy="18019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8" name="Picture 2" descr="ECM Logo and straplin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6815" y="5328520"/>
            <a:ext cx="2224376" cy="13204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 name="Picture 2"/>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2952594" y="1700345"/>
            <a:ext cx="4923009" cy="3282006"/>
          </a:xfrm>
          <a:prstGeom prst="rect">
            <a:avLst/>
          </a:prstGeom>
        </p:spPr>
      </p:pic>
      <p:sp>
        <p:nvSpPr>
          <p:cNvPr id="7" name="Title 1"/>
          <p:cNvSpPr txBox="1">
            <a:spLocks/>
          </p:cNvSpPr>
          <p:nvPr/>
        </p:nvSpPr>
        <p:spPr>
          <a:xfrm>
            <a:off x="-56861" y="2518197"/>
            <a:ext cx="10941921" cy="1646302"/>
          </a:xfrm>
          <a:prstGeom prst="rect">
            <a:avLst/>
          </a:prstGeom>
        </p:spPr>
        <p:txBody>
          <a:bodyPr vert="horz" lIns="91440" tIns="45720" rIns="91440" bIns="45720" rtlCol="0" anchor="b">
            <a:no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GB" sz="4000" b="1" dirty="0" smtClean="0">
                <a:solidFill>
                  <a:schemeClr val="tx1"/>
                </a:solidFill>
              </a:rPr>
              <a:t>Hoyland Springwood Primary School</a:t>
            </a:r>
            <a:r>
              <a:rPr lang="en-GB" sz="7200" dirty="0" smtClean="0">
                <a:solidFill>
                  <a:schemeClr val="tx1"/>
                </a:solidFill>
              </a:rPr>
              <a:t/>
            </a:r>
            <a:br>
              <a:rPr lang="en-GB" sz="7200" dirty="0" smtClean="0">
                <a:solidFill>
                  <a:schemeClr val="tx1"/>
                </a:solidFill>
              </a:rPr>
            </a:br>
            <a:r>
              <a:rPr lang="en-GB" sz="7200" dirty="0" smtClean="0">
                <a:solidFill>
                  <a:schemeClr val="tx1"/>
                </a:solidFill>
              </a:rPr>
              <a:t/>
            </a:r>
            <a:br>
              <a:rPr lang="en-GB" sz="7200" dirty="0" smtClean="0">
                <a:solidFill>
                  <a:schemeClr val="tx1"/>
                </a:solidFill>
              </a:rPr>
            </a:br>
            <a:r>
              <a:rPr lang="en-GB" dirty="0" smtClean="0">
                <a:solidFill>
                  <a:schemeClr val="tx1"/>
                </a:solidFill>
              </a:rPr>
              <a:t/>
            </a:r>
            <a:br>
              <a:rPr lang="en-GB" dirty="0" smtClean="0">
                <a:solidFill>
                  <a:schemeClr val="tx1"/>
                </a:solidFill>
              </a:rPr>
            </a:br>
            <a:endParaRPr lang="en-GB" dirty="0">
              <a:solidFill>
                <a:schemeClr val="tx1"/>
              </a:solidFill>
            </a:endParaRPr>
          </a:p>
        </p:txBody>
      </p:sp>
    </p:spTree>
    <p:extLst>
      <p:ext uri="{BB962C8B-B14F-4D97-AF65-F5344CB8AC3E}">
        <p14:creationId xmlns:p14="http://schemas.microsoft.com/office/powerpoint/2010/main" val="267309429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chemeClr val="tx1"/>
                </a:solidFill>
              </a:rPr>
              <a:t>And finally ….. Any questions?</a:t>
            </a:r>
            <a:endParaRPr lang="en-GB" dirty="0">
              <a:solidFill>
                <a:schemeClr val="tx1"/>
              </a:solidFill>
            </a:endParaRPr>
          </a:p>
        </p:txBody>
      </p:sp>
      <p:sp>
        <p:nvSpPr>
          <p:cNvPr id="3" name="Content Placeholder 2"/>
          <p:cNvSpPr>
            <a:spLocks noGrp="1"/>
          </p:cNvSpPr>
          <p:nvPr>
            <p:ph idx="1"/>
          </p:nvPr>
        </p:nvSpPr>
        <p:spPr>
          <a:xfrm>
            <a:off x="677334" y="1930401"/>
            <a:ext cx="8596668" cy="4110962"/>
          </a:xfrm>
        </p:spPr>
        <p:txBody>
          <a:bodyPr>
            <a:normAutofit lnSpcReduction="10000"/>
          </a:bodyPr>
          <a:lstStyle/>
          <a:p>
            <a:pPr marL="82550" indent="0" algn="ctr">
              <a:buFont typeface="Wingdings 2" panose="05020102010507070707" pitchFamily="18" charset="2"/>
              <a:buNone/>
              <a:defRPr/>
            </a:pPr>
            <a:r>
              <a:rPr lang="en-GB" altLang="en-US" sz="2400" dirty="0"/>
              <a:t>We understand that you may have many questions about transition into school and what September will look like. We will inform you as soon as we have more information. However in the meantime please do not hesitate to contact us via email </a:t>
            </a:r>
          </a:p>
          <a:p>
            <a:pPr marL="82550" indent="0" algn="ctr">
              <a:buFont typeface="Wingdings 2" panose="05020102010507070707" pitchFamily="18" charset="2"/>
              <a:buNone/>
              <a:defRPr/>
            </a:pPr>
            <a:r>
              <a:rPr lang="en-GB" altLang="en-US" sz="2400" dirty="0" smtClean="0">
                <a:hlinkClick r:id="rId2"/>
              </a:rPr>
              <a:t>springwood@ecmtrust.co.uk</a:t>
            </a:r>
            <a:endParaRPr lang="en-GB" altLang="en-US" sz="2400" dirty="0" smtClean="0"/>
          </a:p>
          <a:p>
            <a:pPr marL="82550" indent="0" algn="ctr">
              <a:buFont typeface="Wingdings 2" panose="05020102010507070707" pitchFamily="18" charset="2"/>
              <a:buNone/>
              <a:defRPr/>
            </a:pPr>
            <a:r>
              <a:rPr lang="en-GB" altLang="en-US" sz="2400" dirty="0" smtClean="0"/>
              <a:t>if </a:t>
            </a:r>
            <a:r>
              <a:rPr lang="en-GB" altLang="en-US" sz="2400" dirty="0"/>
              <a:t>you have any questions or queries.</a:t>
            </a:r>
          </a:p>
          <a:p>
            <a:pPr marL="82550" indent="0" algn="ctr">
              <a:buFont typeface="Wingdings 2" panose="05020102010507070707" pitchFamily="18" charset="2"/>
              <a:buNone/>
              <a:defRPr/>
            </a:pPr>
            <a:endParaRPr lang="en-GB" altLang="en-US" sz="2400" dirty="0"/>
          </a:p>
          <a:p>
            <a:pPr marL="82550" indent="0" algn="ctr">
              <a:buFont typeface="Wingdings 2" panose="05020102010507070707" pitchFamily="18" charset="2"/>
              <a:buNone/>
              <a:defRPr/>
            </a:pPr>
            <a:r>
              <a:rPr lang="en-GB" altLang="en-US" sz="2400" dirty="0"/>
              <a:t>Many thanks from </a:t>
            </a:r>
            <a:r>
              <a:rPr lang="en-GB" altLang="en-US" sz="2400" dirty="0" smtClean="0"/>
              <a:t>us all and we can’t wait to see you in September</a:t>
            </a:r>
          </a:p>
          <a:p>
            <a:pPr marL="82550" indent="0" algn="ctr">
              <a:buFont typeface="Wingdings 2" panose="05020102010507070707" pitchFamily="18" charset="2"/>
              <a:buNone/>
              <a:defRPr/>
            </a:pPr>
            <a:r>
              <a:rPr lang="en-GB" altLang="en-US" sz="2400" dirty="0" smtClean="0"/>
              <a:t>HSW team</a:t>
            </a:r>
            <a:r>
              <a:rPr lang="en-GB" altLang="en-US" sz="2400" dirty="0"/>
              <a:t>.</a:t>
            </a:r>
          </a:p>
          <a:p>
            <a:endParaRPr lang="en-GB" dirty="0"/>
          </a:p>
        </p:txBody>
      </p:sp>
      <p:pic>
        <p:nvPicPr>
          <p:cNvPr id="4" name="Picture 3" descr="Hoyland-Springwood-Logo"/>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089817" y="222845"/>
            <a:ext cx="1851746" cy="18019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572421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solidFill>
                  <a:schemeClr val="tx1"/>
                </a:solidFill>
              </a:rPr>
              <a:t>EVERY CHILD MATTER ACADEMY TRUST</a:t>
            </a:r>
            <a:endParaRPr lang="en-GB" dirty="0">
              <a:solidFill>
                <a:schemeClr val="tx1"/>
              </a:solidFill>
            </a:endParaRPr>
          </a:p>
        </p:txBody>
      </p:sp>
      <p:sp>
        <p:nvSpPr>
          <p:cNvPr id="3" name="Content Placeholder 2"/>
          <p:cNvSpPr>
            <a:spLocks noGrp="1"/>
          </p:cNvSpPr>
          <p:nvPr>
            <p:ph idx="1"/>
          </p:nvPr>
        </p:nvSpPr>
        <p:spPr>
          <a:xfrm>
            <a:off x="677334" y="1366982"/>
            <a:ext cx="8596668" cy="5024581"/>
          </a:xfrm>
        </p:spPr>
        <p:txBody>
          <a:bodyPr>
            <a:normAutofit fontScale="92500" lnSpcReduction="20000"/>
          </a:bodyPr>
          <a:lstStyle/>
          <a:p>
            <a:pPr marL="0" indent="0">
              <a:buNone/>
            </a:pPr>
            <a:r>
              <a:rPr lang="en-GB" dirty="0" smtClean="0"/>
              <a:t>At </a:t>
            </a:r>
            <a:r>
              <a:rPr lang="en-GB" dirty="0"/>
              <a:t>the ECMAT our vision is to build a collaboration of schools where openness, honesty, fairness and empathy, together with the development of best practice, ensure all children within our schools receive a first class education. Through system leadership we will support the practice of other schools and academies beyond our Trust to enable them to achieve the same outcomes.</a:t>
            </a:r>
            <a:br>
              <a:rPr lang="en-GB" dirty="0"/>
            </a:br>
            <a:r>
              <a:rPr lang="en-GB" dirty="0"/>
              <a:t/>
            </a:r>
            <a:br>
              <a:rPr lang="en-GB" dirty="0"/>
            </a:br>
            <a:r>
              <a:rPr lang="en-GB" dirty="0"/>
              <a:t>Children are at the heart of all we do.  We will provide EVERY CHILD with early help and support to remove barriers to learning and an education that raises aspiration resulting in excellence and enjoyment. This will enable all children to fulfil their potential and maximise their life chances.</a:t>
            </a:r>
            <a:br>
              <a:rPr lang="en-GB" dirty="0"/>
            </a:br>
            <a:r>
              <a:rPr lang="en-GB" dirty="0"/>
              <a:t/>
            </a:r>
            <a:br>
              <a:rPr lang="en-GB" dirty="0"/>
            </a:br>
            <a:r>
              <a:rPr lang="en-GB" dirty="0"/>
              <a:t>As a Multi Academy Trust our core principles are to</a:t>
            </a:r>
            <a:r>
              <a:rPr lang="en-GB" dirty="0" smtClean="0"/>
              <a:t>:</a:t>
            </a:r>
          </a:p>
          <a:p>
            <a:r>
              <a:rPr lang="en-GB" dirty="0" smtClean="0"/>
              <a:t>strive </a:t>
            </a:r>
            <a:r>
              <a:rPr lang="en-GB" dirty="0"/>
              <a:t>for excellence in all that we do;</a:t>
            </a:r>
          </a:p>
          <a:p>
            <a:r>
              <a:rPr lang="en-GB" dirty="0"/>
              <a:t>have a clear focus on school improvement;</a:t>
            </a:r>
          </a:p>
          <a:p>
            <a:r>
              <a:rPr lang="en-GB" dirty="0"/>
              <a:t>work with families to improve life chances;</a:t>
            </a:r>
          </a:p>
          <a:p>
            <a:r>
              <a:rPr lang="en-GB" dirty="0"/>
              <a:t>make a commitment to life-long learning; and</a:t>
            </a:r>
          </a:p>
          <a:p>
            <a:r>
              <a:rPr lang="en-GB" dirty="0"/>
              <a:t>ensure each school maintains its own identity whilst collaborating as one </a:t>
            </a:r>
            <a:r>
              <a:rPr lang="en-GB" dirty="0" smtClean="0"/>
              <a:t>organisation.</a:t>
            </a:r>
          </a:p>
          <a:p>
            <a:pPr marL="0" indent="0">
              <a:buNone/>
            </a:pPr>
            <a:r>
              <a:rPr lang="en-GB" dirty="0" smtClean="0"/>
              <a:t>ECMAT formed </a:t>
            </a:r>
            <a:r>
              <a:rPr lang="en-GB" dirty="0"/>
              <a:t>in October 2015 with founder members being High View Primary Learning Centre, Hoyland Springwood Primary School and Wombwell Park Street Primary School.</a:t>
            </a:r>
          </a:p>
          <a:p>
            <a:endParaRPr lang="en-GB" dirty="0"/>
          </a:p>
        </p:txBody>
      </p:sp>
      <p:pic>
        <p:nvPicPr>
          <p:cNvPr id="11" name="Picture 3" descr="Hoyland-Springwood-Log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994022" y="196718"/>
            <a:ext cx="1851746" cy="18019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07242565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5400" dirty="0" smtClean="0">
                <a:solidFill>
                  <a:schemeClr val="tx1"/>
                </a:solidFill>
              </a:rPr>
              <a:t>Vision and Ethos</a:t>
            </a:r>
            <a:endParaRPr lang="en-GB" sz="5400" dirty="0">
              <a:solidFill>
                <a:schemeClr val="tx1"/>
              </a:solidFill>
            </a:endParaRPr>
          </a:p>
        </p:txBody>
      </p:sp>
      <p:sp>
        <p:nvSpPr>
          <p:cNvPr id="3" name="Content Placeholder 2"/>
          <p:cNvSpPr>
            <a:spLocks noGrp="1"/>
          </p:cNvSpPr>
          <p:nvPr>
            <p:ph idx="1"/>
          </p:nvPr>
        </p:nvSpPr>
        <p:spPr>
          <a:xfrm>
            <a:off x="677333" y="1653309"/>
            <a:ext cx="9519611" cy="4618182"/>
          </a:xfrm>
        </p:spPr>
        <p:txBody>
          <a:bodyPr>
            <a:normAutofit/>
          </a:bodyPr>
          <a:lstStyle/>
          <a:p>
            <a:pPr marL="0" indent="0">
              <a:buNone/>
            </a:pPr>
            <a:r>
              <a:rPr lang="en-GB" sz="2000" dirty="0" smtClean="0"/>
              <a:t>Our</a:t>
            </a:r>
            <a:r>
              <a:rPr lang="en-GB" sz="2000" dirty="0"/>
              <a:t> school is a vibrant and happy place where the children are at the heart of every decision we make to ensure that they believe in themselves and are confident learners. The school has a dedicated team that works hard to reach high standards in everything we do and this is further embedded through our successful relationships with the children themselves, the parents, the local community and the other schools in the ECM Trust.</a:t>
            </a:r>
            <a:br>
              <a:rPr lang="en-GB" sz="2000" dirty="0"/>
            </a:br>
            <a:r>
              <a:rPr lang="en-GB" sz="2000" dirty="0"/>
              <a:t/>
            </a:r>
            <a:br>
              <a:rPr lang="en-GB" sz="2000" dirty="0"/>
            </a:br>
            <a:r>
              <a:rPr lang="en-GB" sz="2000" dirty="0"/>
              <a:t>The school's ethos is </a:t>
            </a:r>
            <a:r>
              <a:rPr lang="en-GB" sz="2000" dirty="0" smtClean="0"/>
              <a:t>that:</a:t>
            </a:r>
            <a:r>
              <a:rPr lang="en-GB" sz="2000" dirty="0"/>
              <a:t> </a:t>
            </a:r>
            <a:r>
              <a:rPr lang="en-GB" sz="2000" b="1" dirty="0" smtClean="0"/>
              <a:t>TOGETHER </a:t>
            </a:r>
            <a:r>
              <a:rPr lang="en-GB" sz="2000" b="1" dirty="0"/>
              <a:t>WE </a:t>
            </a:r>
            <a:r>
              <a:rPr lang="en-GB" sz="2000" b="1" u="sng" dirty="0"/>
              <a:t>SHINE</a:t>
            </a:r>
            <a:r>
              <a:rPr lang="en-GB" sz="2000" b="1" dirty="0"/>
              <a:t/>
            </a:r>
            <a:br>
              <a:rPr lang="en-GB" sz="2000" b="1" dirty="0"/>
            </a:br>
            <a:r>
              <a:rPr lang="en-GB" sz="2000" b="1" dirty="0"/>
              <a:t>Succeed … Happy … Individual … Nurturing … Excel</a:t>
            </a:r>
            <a:r>
              <a:rPr lang="en-GB" sz="2000" dirty="0"/>
              <a:t/>
            </a:r>
            <a:br>
              <a:rPr lang="en-GB" sz="2000" dirty="0"/>
            </a:br>
            <a:r>
              <a:rPr lang="en-GB" sz="2000" dirty="0"/>
              <a:t/>
            </a:r>
            <a:br>
              <a:rPr lang="en-GB" sz="2000" dirty="0"/>
            </a:br>
            <a:r>
              <a:rPr lang="en-GB" sz="2000" dirty="0"/>
              <a:t>We firmly believe that education is a partnership between home and school and regard you as an active partner in your child's education and value your interest and support. We have a learning community that we are thoroughly proud of and visitors often comment on how warm and welcoming the school feels. </a:t>
            </a:r>
            <a:endParaRPr lang="en-GB" sz="2000" dirty="0" smtClean="0"/>
          </a:p>
          <a:p>
            <a:endParaRPr lang="en-GB" dirty="0" smtClean="0"/>
          </a:p>
          <a:p>
            <a:endParaRPr lang="en-GB" dirty="0" smtClean="0"/>
          </a:p>
          <a:p>
            <a:endParaRPr lang="en-GB" dirty="0"/>
          </a:p>
        </p:txBody>
      </p:sp>
      <p:pic>
        <p:nvPicPr>
          <p:cNvPr id="4" name="Picture 3" descr="Hoyland-Springwood-Log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115942" y="230504"/>
            <a:ext cx="1851746" cy="18019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475494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3" y="609600"/>
            <a:ext cx="10766521" cy="1320800"/>
          </a:xfrm>
        </p:spPr>
        <p:txBody>
          <a:bodyPr>
            <a:normAutofit/>
          </a:bodyPr>
          <a:lstStyle/>
          <a:p>
            <a:r>
              <a:rPr lang="en-GB" sz="5400" dirty="0" smtClean="0">
                <a:solidFill>
                  <a:schemeClr val="tx1"/>
                </a:solidFill>
              </a:rPr>
              <a:t>OFSTED</a:t>
            </a:r>
            <a:endParaRPr lang="en-GB" sz="5400" dirty="0">
              <a:solidFill>
                <a:schemeClr val="tx1"/>
              </a:solidFill>
            </a:endParaRPr>
          </a:p>
        </p:txBody>
      </p:sp>
      <p:sp>
        <p:nvSpPr>
          <p:cNvPr id="3" name="Content Placeholder 2"/>
          <p:cNvSpPr>
            <a:spLocks noGrp="1"/>
          </p:cNvSpPr>
          <p:nvPr>
            <p:ph sz="half" idx="1"/>
          </p:nvPr>
        </p:nvSpPr>
        <p:spPr>
          <a:xfrm>
            <a:off x="677334" y="1662544"/>
            <a:ext cx="9824411" cy="4747491"/>
          </a:xfrm>
        </p:spPr>
        <p:txBody>
          <a:bodyPr>
            <a:normAutofit fontScale="92500" lnSpcReduction="20000"/>
          </a:bodyPr>
          <a:lstStyle/>
          <a:p>
            <a:r>
              <a:rPr lang="en-GB" b="1" dirty="0" smtClean="0"/>
              <a:t>OFSTED in September 2018 and GOOD in all areas</a:t>
            </a:r>
          </a:p>
          <a:p>
            <a:pPr marL="0" indent="0">
              <a:buNone/>
            </a:pPr>
            <a:r>
              <a:rPr lang="en-GB" dirty="0" smtClean="0"/>
              <a:t>“ Senior </a:t>
            </a:r>
            <a:r>
              <a:rPr lang="en-GB" dirty="0"/>
              <a:t>leaders set high expectations for pupils and staff. They model positive relationships and are highly respected by parents and carers, who value the strong sense of community and belonging which the school provides</a:t>
            </a:r>
            <a:r>
              <a:rPr lang="en-GB" dirty="0" smtClean="0"/>
              <a:t>.”</a:t>
            </a:r>
          </a:p>
          <a:p>
            <a:pPr marL="0" indent="0">
              <a:buNone/>
            </a:pPr>
            <a:r>
              <a:rPr lang="en-GB" dirty="0" smtClean="0"/>
              <a:t>“</a:t>
            </a:r>
            <a:r>
              <a:rPr lang="en-GB" dirty="0"/>
              <a:t>Leaders ensure that the care and welfare of pupils are paramount. This results in a nurturing and inclusive school </a:t>
            </a:r>
            <a:r>
              <a:rPr lang="en-GB" dirty="0" smtClean="0"/>
              <a:t>community.” </a:t>
            </a:r>
          </a:p>
          <a:p>
            <a:pPr marL="0" indent="0">
              <a:buNone/>
            </a:pPr>
            <a:r>
              <a:rPr lang="en-GB" dirty="0" smtClean="0"/>
              <a:t>“Pupils </a:t>
            </a:r>
            <a:r>
              <a:rPr lang="en-GB" dirty="0"/>
              <a:t>behave well, feel safe and are valued as individuals. Pupils, staff and parents recognise improvements in </a:t>
            </a:r>
            <a:r>
              <a:rPr lang="en-GB" dirty="0" smtClean="0"/>
              <a:t>pupils</a:t>
            </a:r>
            <a:r>
              <a:rPr lang="en-GB" dirty="0"/>
              <a:t> </a:t>
            </a:r>
            <a:r>
              <a:rPr lang="en-GB" dirty="0" smtClean="0"/>
              <a:t>behaviour.”</a:t>
            </a:r>
          </a:p>
          <a:p>
            <a:pPr marL="0" indent="0">
              <a:buNone/>
            </a:pPr>
            <a:r>
              <a:rPr lang="en-GB" dirty="0" smtClean="0"/>
              <a:t>“ Leaders </a:t>
            </a:r>
            <a:r>
              <a:rPr lang="en-GB" dirty="0"/>
              <a:t>have built a strong sense of community within the school. Positive relationships between pupils and staff make sure that pupils feel supported and valued so they can develop as confident and self-assured learners. Consequently, pupils have good attitudes to their learning and take pride in working hard and cooperating with others</a:t>
            </a:r>
            <a:r>
              <a:rPr lang="en-GB" dirty="0" smtClean="0"/>
              <a:t>.”</a:t>
            </a:r>
            <a:endParaRPr lang="en-GB" dirty="0"/>
          </a:p>
          <a:p>
            <a:pPr marL="0" indent="0">
              <a:buNone/>
            </a:pPr>
            <a:r>
              <a:rPr lang="en-GB" dirty="0" smtClean="0"/>
              <a:t>“The </a:t>
            </a:r>
            <a:r>
              <a:rPr lang="en-GB" dirty="0"/>
              <a:t>curriculum helps pupils learn how to stay safe and be healthy. At lunchtime, there is a range of activities which support their physical and social development. Through themed weeks and assemblies, pupils gain a secure understanding of how to be safe</a:t>
            </a:r>
            <a:r>
              <a:rPr lang="en-GB" dirty="0" smtClean="0"/>
              <a:t>.”</a:t>
            </a:r>
            <a:endParaRPr lang="en-GB" dirty="0"/>
          </a:p>
          <a:p>
            <a:pPr marL="0" indent="0">
              <a:buNone/>
            </a:pPr>
            <a:r>
              <a:rPr lang="en-GB" dirty="0" smtClean="0"/>
              <a:t>“Pupils </a:t>
            </a:r>
            <a:r>
              <a:rPr lang="en-GB" dirty="0"/>
              <a:t>say that bullying is rare and that they are confident that adults in school would be there to listen should they have any concerns. A culture of respect for others permeates the school and helps to prepare pupils well for life in modern Britain</a:t>
            </a:r>
            <a:r>
              <a:rPr lang="en-GB" dirty="0" smtClean="0"/>
              <a:t>.” </a:t>
            </a:r>
            <a:endParaRPr lang="en-GB" dirty="0"/>
          </a:p>
          <a:p>
            <a:pPr marL="0" indent="0">
              <a:buNone/>
            </a:pPr>
            <a:endParaRPr lang="en-GB" dirty="0" smtClean="0"/>
          </a:p>
          <a:p>
            <a:pPr marL="0" indent="0">
              <a:buNone/>
            </a:pPr>
            <a:endParaRPr lang="en-GB" dirty="0"/>
          </a:p>
          <a:p>
            <a:pPr marL="0" indent="0">
              <a:buNone/>
            </a:pPr>
            <a:endParaRPr lang="en-GB" dirty="0" smtClean="0"/>
          </a:p>
          <a:p>
            <a:endParaRPr lang="en-GB" dirty="0" smtClean="0"/>
          </a:p>
          <a:p>
            <a:endParaRPr lang="en-GB" dirty="0" smtClean="0"/>
          </a:p>
          <a:p>
            <a:endParaRPr lang="en-GB" dirty="0" smtClean="0"/>
          </a:p>
          <a:p>
            <a:endParaRPr lang="en-GB" dirty="0"/>
          </a:p>
        </p:txBody>
      </p:sp>
      <p:pic>
        <p:nvPicPr>
          <p:cNvPr id="4" name="Picture 3" descr="Hoyland-Springwood-Log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133359" y="128498"/>
            <a:ext cx="1851746" cy="18019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4300863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333829"/>
            <a:ext cx="8596668" cy="1320800"/>
          </a:xfrm>
        </p:spPr>
        <p:txBody>
          <a:bodyPr>
            <a:normAutofit/>
          </a:bodyPr>
          <a:lstStyle/>
          <a:p>
            <a:r>
              <a:rPr lang="en-GB" sz="5400" dirty="0" smtClean="0">
                <a:solidFill>
                  <a:schemeClr val="tx1"/>
                </a:solidFill>
              </a:rPr>
              <a:t>Curriculum</a:t>
            </a:r>
            <a:endParaRPr lang="en-GB" sz="5400" dirty="0">
              <a:solidFill>
                <a:schemeClr val="tx1"/>
              </a:solidFill>
            </a:endParaRPr>
          </a:p>
        </p:txBody>
      </p:sp>
      <p:sp>
        <p:nvSpPr>
          <p:cNvPr id="3" name="Content Placeholder 2"/>
          <p:cNvSpPr>
            <a:spLocks noGrp="1"/>
          </p:cNvSpPr>
          <p:nvPr>
            <p:ph idx="1"/>
          </p:nvPr>
        </p:nvSpPr>
        <p:spPr>
          <a:xfrm>
            <a:off x="677334" y="1419497"/>
            <a:ext cx="8318620" cy="5268686"/>
          </a:xfrm>
        </p:spPr>
        <p:txBody>
          <a:bodyPr>
            <a:normAutofit fontScale="32500" lnSpcReduction="20000"/>
          </a:bodyPr>
          <a:lstStyle/>
          <a:p>
            <a:r>
              <a:rPr lang="en-GB" sz="5500" dirty="0" smtClean="0"/>
              <a:t>Basic Skills are taught throughout the curriculum and are a focus in what we teach.</a:t>
            </a:r>
          </a:p>
          <a:p>
            <a:r>
              <a:rPr lang="en-GB" sz="5500" dirty="0" smtClean="0"/>
              <a:t>Early Reading is taught using Read Write </a:t>
            </a:r>
            <a:r>
              <a:rPr lang="en-GB" sz="5500" dirty="0" err="1" smtClean="0"/>
              <a:t>Inc</a:t>
            </a:r>
            <a:r>
              <a:rPr lang="en-GB" sz="5500" dirty="0" smtClean="0"/>
              <a:t> (RWI). More information will be shared about this scheme in September and there is more info on our website.</a:t>
            </a:r>
          </a:p>
          <a:p>
            <a:r>
              <a:rPr lang="en-GB" sz="5500" dirty="0" smtClean="0"/>
              <a:t>LEAP is the basis for our full school curriculum and it drives what we plan each day. Every day, we aim to:</a:t>
            </a:r>
          </a:p>
          <a:p>
            <a:pPr marL="0" indent="0">
              <a:buNone/>
            </a:pPr>
            <a:r>
              <a:rPr lang="en-GB" sz="5500" dirty="0" smtClean="0"/>
              <a:t>		develop our children's </a:t>
            </a:r>
            <a:r>
              <a:rPr lang="en-GB" sz="5500" b="1" dirty="0" smtClean="0"/>
              <a:t>LANGUAGE</a:t>
            </a:r>
          </a:p>
          <a:p>
            <a:pPr marL="0" indent="0">
              <a:buNone/>
            </a:pPr>
            <a:r>
              <a:rPr lang="en-GB" sz="5500" dirty="0"/>
              <a:t>	</a:t>
            </a:r>
            <a:r>
              <a:rPr lang="en-GB" sz="5500" dirty="0" smtClean="0"/>
              <a:t>	give them amazing </a:t>
            </a:r>
            <a:r>
              <a:rPr lang="en-GB" sz="5500" b="1" dirty="0" smtClean="0"/>
              <a:t>EXPERIENCES</a:t>
            </a:r>
          </a:p>
          <a:p>
            <a:pPr marL="0" indent="0">
              <a:buNone/>
            </a:pPr>
            <a:r>
              <a:rPr lang="en-GB" sz="5500" dirty="0" smtClean="0"/>
              <a:t>		let they </a:t>
            </a:r>
            <a:r>
              <a:rPr lang="en-GB" sz="5500" b="1" dirty="0" smtClean="0"/>
              <a:t>ASPIRE</a:t>
            </a:r>
            <a:r>
              <a:rPr lang="en-GB" sz="5500" dirty="0" smtClean="0"/>
              <a:t> to be anything they choose </a:t>
            </a:r>
          </a:p>
          <a:p>
            <a:pPr marL="0" indent="0">
              <a:buNone/>
            </a:pPr>
            <a:r>
              <a:rPr lang="en-GB" sz="5500" dirty="0" smtClean="0"/>
              <a:t>		give chances to </a:t>
            </a:r>
            <a:r>
              <a:rPr lang="en-GB" sz="5500" b="1" dirty="0" smtClean="0"/>
              <a:t>PERFORM</a:t>
            </a:r>
            <a:r>
              <a:rPr lang="en-GB" sz="5500" dirty="0" smtClean="0"/>
              <a:t> in all areas </a:t>
            </a:r>
            <a:endParaRPr lang="en-GB" sz="5500" dirty="0"/>
          </a:p>
          <a:p>
            <a:r>
              <a:rPr lang="en-GB" sz="5500" dirty="0" smtClean="0">
                <a:cs typeface="Arial" pitchFamily="34" charset="0"/>
              </a:rPr>
              <a:t>The </a:t>
            </a:r>
            <a:r>
              <a:rPr lang="en-GB" sz="5500" dirty="0">
                <a:cs typeface="Arial" pitchFamily="34" charset="0"/>
              </a:rPr>
              <a:t>Early Years Foundation Stage (EYFS) continues until the end of the reception year focusing on the three prime areas of learning: personal, social and emotional development; communication and language; and physical development. Along with four specific areas of learning: literacy; mathematics; expressive arts and design; and understanding the </a:t>
            </a:r>
            <a:r>
              <a:rPr lang="en-GB" sz="5500" dirty="0" smtClean="0">
                <a:cs typeface="Arial" pitchFamily="34" charset="0"/>
              </a:rPr>
              <a:t>world.</a:t>
            </a:r>
          </a:p>
          <a:p>
            <a:r>
              <a:rPr lang="en-GB" sz="5500" dirty="0" smtClean="0">
                <a:cs typeface="Arial" pitchFamily="34" charset="0"/>
              </a:rPr>
              <a:t>We </a:t>
            </a:r>
            <a:r>
              <a:rPr lang="en-GB" sz="5500" dirty="0">
                <a:cs typeface="Arial" pitchFamily="34" charset="0"/>
              </a:rPr>
              <a:t>use our extensive school grounds. The class will </a:t>
            </a:r>
            <a:r>
              <a:rPr lang="en-GB" sz="5500" dirty="0" smtClean="0">
                <a:cs typeface="Arial" pitchFamily="34" charset="0"/>
              </a:rPr>
              <a:t>learn outside as much as possible and have wider opportunities outside the classroom and beyond the school.</a:t>
            </a:r>
            <a:endParaRPr lang="en-GB" sz="5500" dirty="0" smtClean="0"/>
          </a:p>
          <a:p>
            <a:endParaRPr lang="en-GB" dirty="0" smtClean="0"/>
          </a:p>
          <a:p>
            <a:endParaRPr lang="en-GB" dirty="0" smtClean="0"/>
          </a:p>
          <a:p>
            <a:endParaRPr lang="en-GB" dirty="0" smtClean="0"/>
          </a:p>
          <a:p>
            <a:endParaRPr lang="en-GB" dirty="0"/>
          </a:p>
        </p:txBody>
      </p:sp>
      <p:pic>
        <p:nvPicPr>
          <p:cNvPr id="5" name="Picture 3" descr="Hoyland-Springwood-Log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063691" y="203201"/>
            <a:ext cx="1851746" cy="18019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Picture 3"/>
          <p:cNvPicPr>
            <a:picLocks noChangeAspect="1"/>
          </p:cNvPicPr>
          <p:nvPr/>
        </p:nvPicPr>
        <p:blipFill>
          <a:blip r:embed="rId3"/>
          <a:stretch>
            <a:fillRect/>
          </a:stretch>
        </p:blipFill>
        <p:spPr>
          <a:xfrm>
            <a:off x="8576788" y="2842396"/>
            <a:ext cx="3338649" cy="1609706"/>
          </a:xfrm>
          <a:prstGeom prst="rect">
            <a:avLst/>
          </a:prstGeom>
        </p:spPr>
      </p:pic>
    </p:spTree>
    <p:extLst>
      <p:ext uri="{BB962C8B-B14F-4D97-AF65-F5344CB8AC3E}">
        <p14:creationId xmlns:p14="http://schemas.microsoft.com/office/powerpoint/2010/main" val="8799145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sz="5400" dirty="0" smtClean="0">
                <a:solidFill>
                  <a:schemeClr val="tx1"/>
                </a:solidFill>
              </a:rPr>
              <a:t>Pupil Premium </a:t>
            </a:r>
            <a:r>
              <a:rPr lang="en-GB" sz="4400" dirty="0" smtClean="0">
                <a:solidFill>
                  <a:schemeClr val="tx1"/>
                </a:solidFill>
              </a:rPr>
              <a:t>(additional funding)</a:t>
            </a:r>
            <a:endParaRPr lang="en-GB" sz="4400" dirty="0">
              <a:solidFill>
                <a:schemeClr val="tx1"/>
              </a:solidFill>
            </a:endParaRPr>
          </a:p>
        </p:txBody>
      </p:sp>
      <p:sp>
        <p:nvSpPr>
          <p:cNvPr id="3" name="Content Placeholder 2"/>
          <p:cNvSpPr>
            <a:spLocks noGrp="1"/>
          </p:cNvSpPr>
          <p:nvPr>
            <p:ph idx="1"/>
          </p:nvPr>
        </p:nvSpPr>
        <p:spPr>
          <a:xfrm>
            <a:off x="677333" y="1767841"/>
            <a:ext cx="8823717" cy="4563290"/>
          </a:xfrm>
        </p:spPr>
        <p:txBody>
          <a:bodyPr>
            <a:normAutofit fontScale="70000" lnSpcReduction="20000"/>
          </a:bodyPr>
          <a:lstStyle/>
          <a:p>
            <a:pPr>
              <a:buFont typeface="Wingdings" panose="05000000000000000000" pitchFamily="2" charset="2"/>
              <a:buChar char="Ø"/>
              <a:defRPr/>
            </a:pPr>
            <a:r>
              <a:rPr lang="en-GB" sz="2800" dirty="0">
                <a:cs typeface="Arial" pitchFamily="34" charset="0"/>
              </a:rPr>
              <a:t>All pupils in Reception, Yr1 and Yr2, are entitled to a free school meal under the </a:t>
            </a:r>
            <a:r>
              <a:rPr lang="en-GB" sz="2800" b="1" dirty="0">
                <a:cs typeface="Arial" pitchFamily="34" charset="0"/>
              </a:rPr>
              <a:t>‘Universal Free School Meals’ </a:t>
            </a:r>
            <a:r>
              <a:rPr lang="en-GB" sz="2800" dirty="0">
                <a:cs typeface="Arial" pitchFamily="34" charset="0"/>
              </a:rPr>
              <a:t>scheme</a:t>
            </a:r>
            <a:r>
              <a:rPr lang="en-GB" sz="2800" dirty="0" smtClean="0">
                <a:cs typeface="Arial" pitchFamily="34" charset="0"/>
              </a:rPr>
              <a:t>.</a:t>
            </a:r>
            <a:endParaRPr lang="en-GB" sz="2800" dirty="0">
              <a:cs typeface="Arial" pitchFamily="34" charset="0"/>
            </a:endParaRPr>
          </a:p>
          <a:p>
            <a:pPr>
              <a:buFont typeface="Wingdings" panose="05000000000000000000" pitchFamily="2" charset="2"/>
              <a:buChar char="Ø"/>
              <a:defRPr/>
            </a:pPr>
            <a:r>
              <a:rPr lang="en-GB" sz="2800" dirty="0">
                <a:cs typeface="Arial" pitchFamily="34" charset="0"/>
              </a:rPr>
              <a:t>Some pupils will also be </a:t>
            </a:r>
            <a:r>
              <a:rPr lang="en-GB" sz="2800" u="sng" dirty="0">
                <a:cs typeface="Arial" pitchFamily="34" charset="0"/>
              </a:rPr>
              <a:t>entitled</a:t>
            </a:r>
            <a:r>
              <a:rPr lang="en-GB" sz="2800" dirty="0">
                <a:cs typeface="Arial" pitchFamily="34" charset="0"/>
              </a:rPr>
              <a:t> to an additional grant of up to </a:t>
            </a:r>
            <a:r>
              <a:rPr lang="en-GB" sz="2800" b="1" dirty="0">
                <a:cs typeface="Arial" pitchFamily="34" charset="0"/>
              </a:rPr>
              <a:t>£1,320 </a:t>
            </a:r>
            <a:r>
              <a:rPr lang="en-GB" sz="2800" dirty="0">
                <a:cs typeface="Arial" pitchFamily="34" charset="0"/>
              </a:rPr>
              <a:t>by claiming for </a:t>
            </a:r>
            <a:r>
              <a:rPr lang="en-GB" sz="2800" b="1" dirty="0">
                <a:cs typeface="Arial" pitchFamily="34" charset="0"/>
              </a:rPr>
              <a:t>‘Free School Meals’</a:t>
            </a:r>
            <a:r>
              <a:rPr lang="en-GB" sz="2800" dirty="0">
                <a:cs typeface="Arial" pitchFamily="34" charset="0"/>
              </a:rPr>
              <a:t>. This money is used by the school to provide additional educational provision – the office can help you to apply for this or find out more via this website... https://www.barnsley.gov.uk/services/children-families-and-education/schools-and-learning/free-school-meals</a:t>
            </a:r>
            <a:r>
              <a:rPr lang="en-GB" sz="2800" dirty="0" smtClean="0">
                <a:cs typeface="Arial" pitchFamily="34" charset="0"/>
              </a:rPr>
              <a:t>/</a:t>
            </a:r>
            <a:endParaRPr lang="en-GB" sz="2800" dirty="0">
              <a:cs typeface="Arial" pitchFamily="34" charset="0"/>
            </a:endParaRPr>
          </a:p>
          <a:p>
            <a:pPr>
              <a:buFont typeface="Wingdings" panose="05000000000000000000" pitchFamily="2" charset="2"/>
              <a:buChar char="Ø"/>
              <a:defRPr/>
            </a:pPr>
            <a:r>
              <a:rPr lang="en-GB" sz="2800" dirty="0">
                <a:cs typeface="Arial" pitchFamily="34" charset="0"/>
              </a:rPr>
              <a:t>Applications are treated </a:t>
            </a:r>
            <a:r>
              <a:rPr lang="en-GB" sz="2800" b="1" u="sng" dirty="0">
                <a:cs typeface="Arial" pitchFamily="34" charset="0"/>
              </a:rPr>
              <a:t>confidentially</a:t>
            </a:r>
            <a:r>
              <a:rPr lang="en-GB" sz="2800" dirty="0">
                <a:cs typeface="Arial" pitchFamily="34" charset="0"/>
              </a:rPr>
              <a:t> and your child will not be aware of this designation</a:t>
            </a:r>
            <a:r>
              <a:rPr lang="en-GB" sz="2800" dirty="0" smtClean="0">
                <a:cs typeface="Arial" pitchFamily="34" charset="0"/>
              </a:rPr>
              <a:t>.</a:t>
            </a:r>
            <a:endParaRPr lang="en-GB" sz="2800" dirty="0">
              <a:cs typeface="Arial" pitchFamily="34" charset="0"/>
            </a:endParaRPr>
          </a:p>
          <a:p>
            <a:pPr>
              <a:buFont typeface="Wingdings" panose="05000000000000000000" pitchFamily="2" charset="2"/>
              <a:buChar char="Ø"/>
              <a:defRPr/>
            </a:pPr>
            <a:r>
              <a:rPr lang="en-GB" sz="2800" dirty="0">
                <a:cs typeface="Arial" pitchFamily="34" charset="0"/>
              </a:rPr>
              <a:t>Please let the school know if your child has been </a:t>
            </a:r>
            <a:r>
              <a:rPr lang="en-GB" sz="2800" b="1" dirty="0">
                <a:cs typeface="Arial" pitchFamily="34" charset="0"/>
              </a:rPr>
              <a:t>adopted,</a:t>
            </a:r>
            <a:r>
              <a:rPr lang="en-GB" sz="2800" dirty="0">
                <a:cs typeface="Arial" pitchFamily="34" charset="0"/>
              </a:rPr>
              <a:t> as this will also trigger an additional payment. </a:t>
            </a:r>
            <a:endParaRPr lang="en-GB" sz="2800" dirty="0" smtClean="0">
              <a:cs typeface="Arial" pitchFamily="34" charset="0"/>
            </a:endParaRPr>
          </a:p>
          <a:p>
            <a:pPr>
              <a:buFont typeface="Wingdings" panose="05000000000000000000" pitchFamily="2" charset="2"/>
              <a:buChar char="Ø"/>
              <a:defRPr/>
            </a:pPr>
            <a:r>
              <a:rPr lang="en-GB" sz="2800" dirty="0" smtClean="0">
                <a:cs typeface="Arial" pitchFamily="34" charset="0"/>
              </a:rPr>
              <a:t>Even if you are not sure if your family is eligible for  free school meals, please take the time to apply due to the extra funding school receive to support your child. Being eligible also means there is a reduction in price for trips and for the Y6 residential.</a:t>
            </a:r>
            <a:endParaRPr lang="en-GB" sz="2800" dirty="0"/>
          </a:p>
          <a:p>
            <a:endParaRPr lang="en-GB" sz="2800" dirty="0" smtClean="0"/>
          </a:p>
          <a:p>
            <a:endParaRPr lang="en-GB" dirty="0" smtClean="0"/>
          </a:p>
          <a:p>
            <a:endParaRPr lang="en-GB" dirty="0" smtClean="0"/>
          </a:p>
          <a:p>
            <a:endParaRPr lang="en-GB" dirty="0" smtClean="0"/>
          </a:p>
          <a:p>
            <a:endParaRPr lang="en-GB" dirty="0"/>
          </a:p>
        </p:txBody>
      </p:sp>
      <p:pic>
        <p:nvPicPr>
          <p:cNvPr id="4" name="Picture 3" descr="Hoyland-Springwood-Log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133359" y="128498"/>
            <a:ext cx="1851746" cy="18019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529234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374469"/>
            <a:ext cx="8596668" cy="888274"/>
          </a:xfrm>
        </p:spPr>
        <p:txBody>
          <a:bodyPr/>
          <a:lstStyle/>
          <a:p>
            <a:r>
              <a:rPr lang="en-GB" dirty="0" smtClean="0">
                <a:solidFill>
                  <a:schemeClr val="tx1"/>
                </a:solidFill>
              </a:rPr>
              <a:t>School Uniform</a:t>
            </a:r>
            <a:endParaRPr lang="en-GB" dirty="0">
              <a:solidFill>
                <a:schemeClr val="tx1"/>
              </a:solidFill>
            </a:endParaRPr>
          </a:p>
        </p:txBody>
      </p:sp>
      <p:pic>
        <p:nvPicPr>
          <p:cNvPr id="4" name="Picture 3" descr="Hoyland-Springwood-Log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089817" y="222845"/>
            <a:ext cx="1851746" cy="18019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Content Placeholder 10"/>
          <p:cNvSpPr>
            <a:spLocks noGrp="1"/>
          </p:cNvSpPr>
          <p:nvPr>
            <p:ph idx="1"/>
          </p:nvPr>
        </p:nvSpPr>
        <p:spPr>
          <a:xfrm>
            <a:off x="677334" y="1262743"/>
            <a:ext cx="8919512" cy="5312228"/>
          </a:xfrm>
        </p:spPr>
        <p:txBody>
          <a:bodyPr>
            <a:normAutofit fontScale="92500" lnSpcReduction="10000"/>
          </a:bodyPr>
          <a:lstStyle/>
          <a:p>
            <a:pPr marL="0" indent="0">
              <a:buNone/>
            </a:pPr>
            <a:r>
              <a:rPr lang="en-GB" dirty="0"/>
              <a:t>Grey or black skirt/pinafore dress or trousers</a:t>
            </a:r>
            <a:br>
              <a:rPr lang="en-GB" dirty="0"/>
            </a:br>
            <a:r>
              <a:rPr lang="en-GB" dirty="0"/>
              <a:t>White or bottle green polo shirt or blouse</a:t>
            </a:r>
            <a:br>
              <a:rPr lang="en-GB" dirty="0"/>
            </a:br>
            <a:r>
              <a:rPr lang="en-GB" dirty="0"/>
              <a:t>Bottle green sweatshirt, jumper or cardigan</a:t>
            </a:r>
            <a:br>
              <a:rPr lang="en-GB" dirty="0"/>
            </a:br>
            <a:r>
              <a:rPr lang="en-GB" dirty="0"/>
              <a:t>Green and white checked dress</a:t>
            </a:r>
            <a:br>
              <a:rPr lang="en-GB" dirty="0"/>
            </a:br>
            <a:r>
              <a:rPr lang="en-GB" dirty="0"/>
              <a:t>Black shoes (no trainers)</a:t>
            </a:r>
            <a:br>
              <a:rPr lang="en-GB" dirty="0"/>
            </a:br>
            <a:r>
              <a:rPr lang="en-GB" dirty="0"/>
              <a:t> </a:t>
            </a:r>
            <a:br>
              <a:rPr lang="en-GB" dirty="0"/>
            </a:br>
            <a:r>
              <a:rPr lang="en-GB" b="1" dirty="0" smtClean="0"/>
              <a:t>For </a:t>
            </a:r>
            <a:r>
              <a:rPr lang="en-GB" b="1" dirty="0"/>
              <a:t>PE</a:t>
            </a:r>
            <a:r>
              <a:rPr lang="en-GB" dirty="0"/>
              <a:t/>
            </a:r>
            <a:br>
              <a:rPr lang="en-GB" dirty="0"/>
            </a:br>
            <a:r>
              <a:rPr lang="en-GB" dirty="0"/>
              <a:t>All children should have black/navy shorts and a plain t-shirt available for PE at all times.  The t-shirt colour will be red, blue or white depending on their house team.</a:t>
            </a:r>
            <a:br>
              <a:rPr lang="en-GB" dirty="0"/>
            </a:br>
            <a:r>
              <a:rPr lang="en-GB" dirty="0" smtClean="0"/>
              <a:t>Black/navy </a:t>
            </a:r>
            <a:r>
              <a:rPr lang="en-GB" dirty="0"/>
              <a:t>tracksuit bottoms and a tracksuit top/sweatshirt may be worn for outdoor PE when the weather is cold and should be available during the colder </a:t>
            </a:r>
            <a:r>
              <a:rPr lang="en-GB" dirty="0" smtClean="0"/>
              <a:t>months.</a:t>
            </a:r>
          </a:p>
          <a:p>
            <a:pPr marL="0" indent="0">
              <a:buNone/>
            </a:pPr>
            <a:r>
              <a:rPr lang="en-GB" dirty="0" smtClean="0"/>
              <a:t>Black </a:t>
            </a:r>
            <a:r>
              <a:rPr lang="en-GB" dirty="0"/>
              <a:t>plimsolls can be worn for indoor PE or bare feet; training shoes are required for outdoor activities. </a:t>
            </a:r>
            <a:endParaRPr lang="en-GB" dirty="0" smtClean="0"/>
          </a:p>
          <a:p>
            <a:pPr marL="0" indent="0">
              <a:buNone/>
            </a:pPr>
            <a:endParaRPr lang="en-GB" dirty="0" smtClean="0"/>
          </a:p>
          <a:p>
            <a:pPr marL="0" indent="0">
              <a:buNone/>
            </a:pPr>
            <a:r>
              <a:rPr lang="en-GB" dirty="0" smtClean="0"/>
              <a:t>Order </a:t>
            </a:r>
            <a:r>
              <a:rPr lang="en-GB" dirty="0"/>
              <a:t>forms are available from the school </a:t>
            </a:r>
            <a:r>
              <a:rPr lang="en-GB" dirty="0" smtClean="0"/>
              <a:t>office and is in the welcome pack.</a:t>
            </a:r>
          </a:p>
          <a:p>
            <a:pPr marL="0" indent="0">
              <a:buNone/>
            </a:pPr>
            <a:r>
              <a:rPr lang="en-GB" dirty="0" smtClean="0"/>
              <a:t>School </a:t>
            </a:r>
            <a:r>
              <a:rPr lang="en-GB" dirty="0"/>
              <a:t>have a partnership with Vortex school wear which is a local company based in Barnsley.  </a:t>
            </a:r>
            <a:br>
              <a:rPr lang="en-GB" dirty="0"/>
            </a:br>
            <a:r>
              <a:rPr lang="en-GB" dirty="0"/>
              <a:t>If you wish to order your uniform direct, please follow the link:</a:t>
            </a:r>
            <a:br>
              <a:rPr lang="en-GB" dirty="0"/>
            </a:br>
            <a:r>
              <a:rPr lang="en-GB" dirty="0"/>
              <a:t>​ </a:t>
            </a:r>
            <a:r>
              <a:rPr lang="en-GB" dirty="0">
                <a:hlinkClick r:id="rId3"/>
              </a:rPr>
              <a:t>www.vortexschoolwear.co.uk/Primary-Schools/Hoyland-Springwood-Primary-School</a:t>
            </a:r>
            <a:r>
              <a:rPr lang="en-GB" dirty="0"/>
              <a:t/>
            </a:r>
            <a:br>
              <a:rPr lang="en-GB" dirty="0"/>
            </a:br>
            <a:endParaRPr lang="en-GB" dirty="0"/>
          </a:p>
        </p:txBody>
      </p:sp>
    </p:spTree>
    <p:extLst>
      <p:ext uri="{BB962C8B-B14F-4D97-AF65-F5344CB8AC3E}">
        <p14:creationId xmlns:p14="http://schemas.microsoft.com/office/powerpoint/2010/main" val="22985430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chemeClr val="tx1"/>
                </a:solidFill>
              </a:rPr>
              <a:t>Free Milk and Fruit</a:t>
            </a:r>
            <a:endParaRPr lang="en-GB" dirty="0">
              <a:solidFill>
                <a:schemeClr val="tx1"/>
              </a:solidFill>
            </a:endParaRPr>
          </a:p>
        </p:txBody>
      </p:sp>
      <p:sp>
        <p:nvSpPr>
          <p:cNvPr id="3" name="Content Placeholder 2"/>
          <p:cNvSpPr>
            <a:spLocks noGrp="1"/>
          </p:cNvSpPr>
          <p:nvPr>
            <p:ph idx="1"/>
          </p:nvPr>
        </p:nvSpPr>
        <p:spPr>
          <a:xfrm>
            <a:off x="677334" y="1672047"/>
            <a:ext cx="8596668" cy="4177728"/>
          </a:xfrm>
        </p:spPr>
        <p:txBody>
          <a:bodyPr>
            <a:normAutofit/>
          </a:bodyPr>
          <a:lstStyle/>
          <a:p>
            <a:pPr>
              <a:buFont typeface="Wingdings" panose="05000000000000000000" pitchFamily="2" charset="2"/>
              <a:buChar char="Ø"/>
              <a:defRPr/>
            </a:pPr>
            <a:r>
              <a:rPr lang="en-GB" sz="2400" dirty="0">
                <a:cs typeface="Arial" pitchFamily="34" charset="0"/>
              </a:rPr>
              <a:t>All pupils in Reception, Yr1 and Yr2, are entitled to a free piece of daily fruit under the Governments Fruit and Veg scheme.</a:t>
            </a:r>
          </a:p>
          <a:p>
            <a:pPr>
              <a:buFont typeface="Wingdings" panose="05000000000000000000" pitchFamily="2" charset="2"/>
              <a:buChar char="Ø"/>
              <a:defRPr/>
            </a:pPr>
            <a:endParaRPr lang="en-GB" sz="2400" dirty="0">
              <a:cs typeface="Arial" pitchFamily="34" charset="0"/>
            </a:endParaRPr>
          </a:p>
          <a:p>
            <a:pPr>
              <a:buFont typeface="Wingdings" panose="05000000000000000000" pitchFamily="2" charset="2"/>
              <a:buChar char="Ø"/>
              <a:defRPr/>
            </a:pPr>
            <a:r>
              <a:rPr lang="en-GB" sz="2400" dirty="0">
                <a:cs typeface="Arial" pitchFamily="34" charset="0"/>
              </a:rPr>
              <a:t>Pupils are entitled to free milk until their 5</a:t>
            </a:r>
            <a:r>
              <a:rPr lang="en-GB" sz="2400" baseline="30000" dirty="0">
                <a:cs typeface="Arial" pitchFamily="34" charset="0"/>
              </a:rPr>
              <a:t>th</a:t>
            </a:r>
            <a:r>
              <a:rPr lang="en-GB" sz="2400" dirty="0">
                <a:cs typeface="Arial" pitchFamily="34" charset="0"/>
              </a:rPr>
              <a:t> birthday. For your child to receive this you will need to register on online </a:t>
            </a:r>
            <a:r>
              <a:rPr lang="en-GB" sz="2400">
                <a:cs typeface="Arial" pitchFamily="34" charset="0"/>
              </a:rPr>
              <a:t>at </a:t>
            </a:r>
            <a:r>
              <a:rPr lang="en-GB" sz="2400" smtClean="0">
                <a:solidFill>
                  <a:schemeClr val="tx1">
                    <a:lumMod val="95000"/>
                    <a:lumOff val="5000"/>
                  </a:schemeClr>
                </a:solidFill>
                <a:cs typeface="Arial" pitchFamily="34" charset="0"/>
                <a:hlinkClick r:id="rId2"/>
              </a:rPr>
              <a:t>www.schoolmilkukco.uk</a:t>
            </a:r>
            <a:r>
              <a:rPr lang="en-GB" sz="2400" smtClean="0">
                <a:cs typeface="Arial" pitchFamily="34" charset="0"/>
              </a:rPr>
              <a:t> </a:t>
            </a:r>
            <a:endParaRPr lang="en-GB" sz="2400" dirty="0">
              <a:cs typeface="Arial" pitchFamily="34" charset="0"/>
            </a:endParaRPr>
          </a:p>
        </p:txBody>
      </p:sp>
      <p:pic>
        <p:nvPicPr>
          <p:cNvPr id="4" name="Picture 2" descr="Image result for fruit clip art fre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23733" y="4348163"/>
            <a:ext cx="2376487" cy="2068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4" descr="Image result for milk bottle clip art fre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203029" y="4313066"/>
            <a:ext cx="1652587" cy="2055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5" descr="Hoyland-Springwood-Logo"/>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0089817" y="222845"/>
            <a:ext cx="1851746" cy="18019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0275678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chemeClr val="tx1"/>
                </a:solidFill>
              </a:rPr>
              <a:t>School Payments</a:t>
            </a:r>
            <a:endParaRPr lang="en-GB" dirty="0">
              <a:solidFill>
                <a:schemeClr val="tx1"/>
              </a:solidFill>
            </a:endParaRPr>
          </a:p>
        </p:txBody>
      </p:sp>
      <p:sp>
        <p:nvSpPr>
          <p:cNvPr id="3" name="Content Placeholder 2"/>
          <p:cNvSpPr>
            <a:spLocks noGrp="1"/>
          </p:cNvSpPr>
          <p:nvPr>
            <p:ph idx="1"/>
          </p:nvPr>
        </p:nvSpPr>
        <p:spPr>
          <a:xfrm>
            <a:off x="677334" y="1837509"/>
            <a:ext cx="8596668" cy="4203853"/>
          </a:xfrm>
        </p:spPr>
        <p:txBody>
          <a:bodyPr/>
          <a:lstStyle/>
          <a:p>
            <a:pPr>
              <a:buFont typeface="Wingdings" panose="05000000000000000000" pitchFamily="2" charset="2"/>
              <a:buChar char="Ø"/>
              <a:defRPr/>
            </a:pPr>
            <a:r>
              <a:rPr lang="en-GB" sz="2400" dirty="0">
                <a:cs typeface="Arial" pitchFamily="34" charset="0"/>
              </a:rPr>
              <a:t>The school uses an, online payment system called ‘</a:t>
            </a:r>
            <a:r>
              <a:rPr lang="en-GB" sz="2400" b="1" dirty="0">
                <a:cs typeface="Arial" pitchFamily="34" charset="0"/>
              </a:rPr>
              <a:t>Parent Pay’.</a:t>
            </a:r>
          </a:p>
          <a:p>
            <a:pPr>
              <a:buFont typeface="Wingdings" panose="05000000000000000000" pitchFamily="2" charset="2"/>
              <a:buChar char="Ø"/>
              <a:defRPr/>
            </a:pPr>
            <a:endParaRPr lang="en-GB" sz="2400" dirty="0">
              <a:cs typeface="Arial" pitchFamily="34" charset="0"/>
            </a:endParaRPr>
          </a:p>
          <a:p>
            <a:pPr>
              <a:buFont typeface="Wingdings" panose="05000000000000000000" pitchFamily="2" charset="2"/>
              <a:buChar char="Ø"/>
              <a:defRPr/>
            </a:pPr>
            <a:r>
              <a:rPr lang="en-GB" sz="2400" dirty="0">
                <a:cs typeface="Arial" pitchFamily="34" charset="0"/>
              </a:rPr>
              <a:t>This is the system you will use to select the menu for school meals and pay for items such as </a:t>
            </a:r>
            <a:r>
              <a:rPr lang="en-GB" sz="2400" dirty="0" smtClean="0">
                <a:cs typeface="Arial" pitchFamily="34" charset="0"/>
              </a:rPr>
              <a:t>trips.</a:t>
            </a:r>
          </a:p>
          <a:p>
            <a:pPr marL="0" indent="0">
              <a:buNone/>
              <a:defRPr/>
            </a:pPr>
            <a:endParaRPr lang="en-GB" sz="2400" dirty="0">
              <a:cs typeface="Arial" pitchFamily="34" charset="0"/>
            </a:endParaRPr>
          </a:p>
          <a:p>
            <a:pPr>
              <a:buFont typeface="Wingdings" panose="05000000000000000000" pitchFamily="2" charset="2"/>
              <a:buChar char="Ø"/>
              <a:defRPr/>
            </a:pPr>
            <a:r>
              <a:rPr lang="en-GB" sz="2400" dirty="0">
                <a:cs typeface="Arial" pitchFamily="34" charset="0"/>
              </a:rPr>
              <a:t>Look out for further information about this system from the office team, in September 2020.</a:t>
            </a:r>
          </a:p>
          <a:p>
            <a:endParaRPr lang="en-GB" dirty="0"/>
          </a:p>
        </p:txBody>
      </p:sp>
      <p:pic>
        <p:nvPicPr>
          <p:cNvPr id="4" name="Picture 3" descr="Hoyland-Springwood-Log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089817" y="222845"/>
            <a:ext cx="1851746" cy="18019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2" descr="Image result for parent pay"/>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12352" y="5484151"/>
            <a:ext cx="2808288" cy="78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20485999"/>
      </p:ext>
    </p:extLst>
  </p:cSld>
  <p:clrMapOvr>
    <a:masterClrMapping/>
  </p:clrMapOvr>
</p:sld>
</file>

<file path=ppt/theme/theme1.xml><?xml version="1.0" encoding="utf-8"?>
<a:theme xmlns:a="http://schemas.openxmlformats.org/drawingml/2006/main" name="Facet">
  <a:themeElements>
    <a:clrScheme name="Custom 1">
      <a:dk1>
        <a:srgbClr val="000000"/>
      </a:dk1>
      <a:lt1>
        <a:srgbClr val="FFFFFF"/>
      </a:lt1>
      <a:dk2>
        <a:srgbClr val="000000"/>
      </a:dk2>
      <a:lt2>
        <a:srgbClr val="D8D8D8"/>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a">
      <a:majorFont>
        <a:latin typeface="Candara"/>
        <a:ea typeface=""/>
        <a:cs typeface=""/>
      </a:majorFont>
      <a:minorFont>
        <a:latin typeface="Candara"/>
        <a:ea typeface=""/>
        <a:cs typeface=""/>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9152E88E6F4D17439A02211ECEF44832" ma:contentTypeVersion="9" ma:contentTypeDescription="Create a new document." ma:contentTypeScope="" ma:versionID="237ded7e97ac54b9bccebe4e1a01444f">
  <xsd:schema xmlns:xsd="http://www.w3.org/2001/XMLSchema" xmlns:xs="http://www.w3.org/2001/XMLSchema" xmlns:p="http://schemas.microsoft.com/office/2006/metadata/properties" xmlns:ns3="98704c46-1979-4f01-94b8-65cc331e4fc4" targetNamespace="http://schemas.microsoft.com/office/2006/metadata/properties" ma:root="true" ma:fieldsID="7fd335e514da225f87afaede5174861d" ns3:_="">
    <xsd:import namespace="98704c46-1979-4f01-94b8-65cc331e4fc4"/>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3:MediaServiceAutoTags" minOccurs="0"/>
                <xsd:element ref="ns3:MediaServiceGenerationTime" minOccurs="0"/>
                <xsd:element ref="ns3:MediaServiceEventHashCode" minOccurs="0"/>
                <xsd:element ref="ns3:MediaServiceOCR" minOccurs="0"/>
                <xsd:element ref="ns3: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8704c46-1979-4f01-94b8-65cc331e4fc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DateTaken" ma:index="16" nillable="true" ma:displayName="MediaServiceDateTaken" ma:hidden="true" ma:internalName="MediaServiceDateTake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54685E66-D114-47AA-8961-4CEE9BAEB51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8704c46-1979-4f01-94b8-65cc331e4fc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C280485C-0BAA-4F3D-960C-555BC0BA48B2}">
  <ds:schemaRefs>
    <ds:schemaRef ds:uri="http://purl.org/dc/terms/"/>
    <ds:schemaRef ds:uri="http://purl.org/dc/elements/1.1/"/>
    <ds:schemaRef ds:uri="98704c46-1979-4f01-94b8-65cc331e4fc4"/>
    <ds:schemaRef ds:uri="http://schemas.microsoft.com/office/2006/documentManagement/types"/>
    <ds:schemaRef ds:uri="http://purl.org/dc/dcmitype/"/>
    <ds:schemaRef ds:uri="http://www.w3.org/XML/1998/namespace"/>
    <ds:schemaRef ds:uri="http://schemas.microsoft.com/office/2006/metadata/properties"/>
    <ds:schemaRef ds:uri="http://schemas.microsoft.com/office/infopath/2007/PartnerControls"/>
    <ds:schemaRef ds:uri="http://schemas.openxmlformats.org/package/2006/metadata/core-properties"/>
  </ds:schemaRefs>
</ds:datastoreItem>
</file>

<file path=customXml/itemProps3.xml><?xml version="1.0" encoding="utf-8"?>
<ds:datastoreItem xmlns:ds="http://schemas.openxmlformats.org/officeDocument/2006/customXml" ds:itemID="{2924394B-A1A0-4E4C-9424-F6F0E3EF3B01}">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Facet</Template>
  <TotalTime>3593</TotalTime>
  <Words>621</Words>
  <Application>Microsoft Office PowerPoint</Application>
  <PresentationFormat>Widescreen</PresentationFormat>
  <Paragraphs>71</Paragraphs>
  <Slides>10</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10</vt:i4>
      </vt:variant>
    </vt:vector>
  </HeadingPairs>
  <TitlesOfParts>
    <vt:vector size="17" baseType="lpstr">
      <vt:lpstr>Arial</vt:lpstr>
      <vt:lpstr>Calibri</vt:lpstr>
      <vt:lpstr>Candara</vt:lpstr>
      <vt:lpstr>Wingdings</vt:lpstr>
      <vt:lpstr>Wingdings 2</vt:lpstr>
      <vt:lpstr>Wingdings 3</vt:lpstr>
      <vt:lpstr>Facet</vt:lpstr>
      <vt:lpstr>Welcome  to New Parents   </vt:lpstr>
      <vt:lpstr>EVERY CHILD MATTER ACADEMY TRUST</vt:lpstr>
      <vt:lpstr>Vision and Ethos</vt:lpstr>
      <vt:lpstr>OFSTED</vt:lpstr>
      <vt:lpstr>Curriculum</vt:lpstr>
      <vt:lpstr>Pupil Premium (additional funding)</vt:lpstr>
      <vt:lpstr>School Uniform</vt:lpstr>
      <vt:lpstr>Free Milk and Fruit</vt:lpstr>
      <vt:lpstr>School Payments</vt:lpstr>
      <vt:lpstr>And finally ….. Any questions?</vt:lpstr>
    </vt:vector>
  </TitlesOfParts>
  <Company>Managed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do you stand out?</dc:title>
  <dc:creator>Managed Services</dc:creator>
  <cp:lastModifiedBy>Jenny Hunt</cp:lastModifiedBy>
  <cp:revision>123</cp:revision>
  <cp:lastPrinted>2019-02-24T17:19:25Z</cp:lastPrinted>
  <dcterms:created xsi:type="dcterms:W3CDTF">2018-02-02T21:28:59Z</dcterms:created>
  <dcterms:modified xsi:type="dcterms:W3CDTF">2020-06-11T10:18:38Z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0x0101009152E88E6F4D17439A02211ECEF44832</vt:lpwstr>
  </property>
</Properties>
</file>